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2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3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14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15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16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7"/>
  </p:notesMasterIdLst>
  <p:handoutMasterIdLst>
    <p:handoutMasterId r:id="rId28"/>
  </p:handoutMasterIdLst>
  <p:sldIdLst>
    <p:sldId id="1814" r:id="rId4"/>
    <p:sldId id="2335" r:id="rId5"/>
    <p:sldId id="2001" r:id="rId6"/>
    <p:sldId id="2339" r:id="rId7"/>
    <p:sldId id="2145707667" r:id="rId8"/>
    <p:sldId id="2145707615" r:id="rId9"/>
    <p:sldId id="2145707588" r:id="rId10"/>
    <p:sldId id="2145707669" r:id="rId11"/>
    <p:sldId id="2145707709" r:id="rId12"/>
    <p:sldId id="2145707671" r:id="rId13"/>
    <p:sldId id="2145707694" r:id="rId14"/>
    <p:sldId id="2145707696" r:id="rId15"/>
    <p:sldId id="2145707710" r:id="rId16"/>
    <p:sldId id="2145707701" r:id="rId17"/>
    <p:sldId id="2145707704" r:id="rId18"/>
    <p:sldId id="2145707705" r:id="rId19"/>
    <p:sldId id="2145707706" r:id="rId20"/>
    <p:sldId id="2145707707" r:id="rId21"/>
    <p:sldId id="2145707708" r:id="rId22"/>
    <p:sldId id="2145707711" r:id="rId23"/>
    <p:sldId id="2145707680" r:id="rId24"/>
    <p:sldId id="2145707681" r:id="rId25"/>
    <p:sldId id="1443" r:id="rId26"/>
  </p:sldIdLst>
  <p:sldSz cx="9144000" cy="5143500" type="screen16x9"/>
  <p:notesSz cx="7104063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000" kern="1200">
        <a:solidFill>
          <a:srgbClr val="666633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rgbClr val="666633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rgbClr val="666633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rgbClr val="666633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rgbClr val="666633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rgbClr val="666633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rgbClr val="666633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rgbClr val="666633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rgbClr val="666633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4" orient="horz" pos="1620" userDrawn="1">
          <p15:clr>
            <a:srgbClr val="A4A3A4"/>
          </p15:clr>
        </p15:guide>
        <p15:guide id="5" pos="5647" userDrawn="1">
          <p15:clr>
            <a:srgbClr val="A4A3A4"/>
          </p15:clr>
        </p15:guide>
        <p15:guide id="6" pos="1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9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D95B5F5-88DA-1890-0C01-8D6215E95704}" name="Triple M" initials="TM" userId="Triple M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fichtinger" initials="a" lastIdx="14" clrIdx="0"/>
  <p:cmAuthor id="1" name="Christina Matzka" initials="CM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2187"/>
    <a:srgbClr val="FDD7E8"/>
    <a:srgbClr val="78A928"/>
    <a:srgbClr val="E4EFD6"/>
    <a:srgbClr val="8ABF2C"/>
    <a:srgbClr val="F7A71C"/>
    <a:srgbClr val="FDEACA"/>
    <a:srgbClr val="22A0D8"/>
    <a:srgbClr val="E41682"/>
    <a:srgbClr val="DAA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8" autoAdjust="0"/>
    <p:restoredTop sz="93952" autoAdjust="0"/>
  </p:normalViewPr>
  <p:slideViewPr>
    <p:cSldViewPr>
      <p:cViewPr>
        <p:scale>
          <a:sx n="150" d="100"/>
          <a:sy n="150" d="100"/>
        </p:scale>
        <p:origin x="1440" y="360"/>
      </p:cViewPr>
      <p:guideLst>
        <p:guide orient="horz" pos="1620"/>
        <p:guide pos="5647"/>
        <p:guide pos="1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3680" y="192"/>
      </p:cViewPr>
      <p:guideLst>
        <p:guide orient="horz" pos="3224"/>
        <p:guide pos="22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microsoft.com/office/2018/10/relationships/authors" Target="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312225002346417"/>
          <c:y val="4.1119988980084982E-2"/>
          <c:w val="0.52864646806165294"/>
          <c:h val="0.9321374064964715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bg1">
                <a:lumMod val="50000"/>
                <a:alpha val="8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10-4446-ACF4-94863661B31C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10-4446-ACF4-94863661B31C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10-4446-ACF4-94863661B31C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510-4446-ACF4-94863661B31C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510-4446-ACF4-94863661B31C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510-4446-ACF4-94863661B31C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510-4446-ACF4-94863661B31C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510-4446-ACF4-94863661B31C}"/>
              </c:ext>
            </c:extLst>
          </c:dPt>
          <c:dLbls>
            <c:dLbl>
              <c:idx val="2"/>
              <c:layout>
                <c:manualLayout>
                  <c:x val="-3.6762981819402863E-3"/>
                  <c:y val="8.1748201378648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510-4446-ACF4-94863661B3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unter 20 Jahre</c:v>
                </c:pt>
                <c:pt idx="1">
                  <c:v>20 bis 29 Jahre</c:v>
                </c:pt>
                <c:pt idx="2">
                  <c:v>30 bis 39 Jahre</c:v>
                </c:pt>
                <c:pt idx="3">
                  <c:v>40 bis 49 Jahre</c:v>
                </c:pt>
                <c:pt idx="4">
                  <c:v>50 bis 59 Jahre</c:v>
                </c:pt>
                <c:pt idx="5">
                  <c:v>60 bis 69 Jahre</c:v>
                </c:pt>
              </c:strCache>
            </c:strRef>
          </c:cat>
          <c:val>
            <c:numRef>
              <c:f>Tabelle1!$B$2:$B$7</c:f>
              <c:numCache>
                <c:formatCode>0%</c:formatCode>
                <c:ptCount val="6"/>
                <c:pt idx="0">
                  <c:v>3.0000000000000001E-3</c:v>
                </c:pt>
                <c:pt idx="1">
                  <c:v>0.17</c:v>
                </c:pt>
                <c:pt idx="2">
                  <c:v>0.28000000000000003</c:v>
                </c:pt>
                <c:pt idx="3">
                  <c:v>0.36</c:v>
                </c:pt>
                <c:pt idx="4">
                  <c:v>0.16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510-4446-ACF4-94863661B3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9419000"/>
        <c:axId val="159418608"/>
      </c:barChart>
      <c:catAx>
        <c:axId val="1594190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159418608"/>
        <c:crosses val="autoZero"/>
        <c:auto val="1"/>
        <c:lblAlgn val="ctr"/>
        <c:lblOffset val="100"/>
        <c:noMultiLvlLbl val="0"/>
      </c:catAx>
      <c:valAx>
        <c:axId val="15941860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59419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251569804071224"/>
          <c:y val="0.11524796564554053"/>
          <c:w val="0.75748430195928773"/>
          <c:h val="0.8631934887053366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Voll und ganz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802-B943-8CB4-4405E857846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802-B943-8CB4-4405E857846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802-B943-8CB4-4405E857846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802-B943-8CB4-4405E857846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802-B943-8CB4-4405E857846F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802-B943-8CB4-4405E857846F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802-B943-8CB4-4405E857846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802-B943-8CB4-4405E857846F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802-B943-8CB4-4405E857846F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802-B943-8CB4-4405E857846F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802-B943-8CB4-4405E857846F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802-B943-8CB4-4405E857846F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802-B943-8CB4-4405E857846F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3802-B943-8CB4-4405E857846F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802-B943-8CB4-4405E857846F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802-B943-8CB4-4405E857846F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802-B943-8CB4-4405E857846F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802-B943-8CB4-4405E857846F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3802-B943-8CB4-4405E85784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Tabelle1!$A$2:$A$12</c:f>
              <c:strCache>
                <c:ptCount val="11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Männlich</c:v>
                </c:pt>
                <c:pt idx="5">
                  <c:v>Weiblich</c:v>
                </c:pt>
                <c:pt idx="7">
                  <c:v>20 bis 29 Jahre</c:v>
                </c:pt>
                <c:pt idx="8">
                  <c:v>30 bis 39 Jahre</c:v>
                </c:pt>
                <c:pt idx="9">
                  <c:v>40 bis 49 Jahre</c:v>
                </c:pt>
                <c:pt idx="10">
                  <c:v>50+ Jahre</c:v>
                </c:pt>
              </c:strCache>
            </c:strRef>
          </c:cat>
          <c:val>
            <c:numRef>
              <c:f>Tabelle1!$B$2:$B$12</c:f>
              <c:numCache>
                <c:formatCode>0%</c:formatCode>
                <c:ptCount val="11"/>
                <c:pt idx="0">
                  <c:v>0.13</c:v>
                </c:pt>
                <c:pt idx="1">
                  <c:v>0.17</c:v>
                </c:pt>
                <c:pt idx="2">
                  <c:v>0.13</c:v>
                </c:pt>
                <c:pt idx="4">
                  <c:v>0.08</c:v>
                </c:pt>
                <c:pt idx="5">
                  <c:v>0.13</c:v>
                </c:pt>
                <c:pt idx="7">
                  <c:v>0.22</c:v>
                </c:pt>
                <c:pt idx="8">
                  <c:v>0.12</c:v>
                </c:pt>
                <c:pt idx="9">
                  <c:v>0.1</c:v>
                </c:pt>
                <c:pt idx="10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802-B943-8CB4-4405E857846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Eher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Tabelle1!$A$2:$A$12</c:f>
              <c:strCache>
                <c:ptCount val="11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Männlich</c:v>
                </c:pt>
                <c:pt idx="5">
                  <c:v>Weiblich</c:v>
                </c:pt>
                <c:pt idx="7">
                  <c:v>20 bis 29 Jahre</c:v>
                </c:pt>
                <c:pt idx="8">
                  <c:v>30 bis 39 Jahre</c:v>
                </c:pt>
                <c:pt idx="9">
                  <c:v>40 bis 49 Jahre</c:v>
                </c:pt>
                <c:pt idx="10">
                  <c:v>50+ Jahre</c:v>
                </c:pt>
              </c:strCache>
            </c:strRef>
          </c:cat>
          <c:val>
            <c:numRef>
              <c:f>Tabelle1!$C$2:$C$12</c:f>
              <c:numCache>
                <c:formatCode>0%</c:formatCode>
                <c:ptCount val="11"/>
                <c:pt idx="0">
                  <c:v>0.37</c:v>
                </c:pt>
                <c:pt idx="1">
                  <c:v>0.26</c:v>
                </c:pt>
                <c:pt idx="2">
                  <c:v>0.31</c:v>
                </c:pt>
                <c:pt idx="4">
                  <c:v>0.48</c:v>
                </c:pt>
                <c:pt idx="5">
                  <c:v>0.3</c:v>
                </c:pt>
                <c:pt idx="7">
                  <c:v>0.39</c:v>
                </c:pt>
                <c:pt idx="8">
                  <c:v>0.28999999999999998</c:v>
                </c:pt>
                <c:pt idx="9">
                  <c:v>0.28999999999999998</c:v>
                </c:pt>
                <c:pt idx="10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802-B943-8CB4-4405E857846F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Weniger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802-B943-8CB4-4405E857846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802-B943-8CB4-4405E857846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802-B943-8CB4-4405E857846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3802-B943-8CB4-4405E85784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Tabelle1!$A$2:$A$12</c:f>
              <c:strCache>
                <c:ptCount val="11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Männlich</c:v>
                </c:pt>
                <c:pt idx="5">
                  <c:v>Weiblich</c:v>
                </c:pt>
                <c:pt idx="7">
                  <c:v>20 bis 29 Jahre</c:v>
                </c:pt>
                <c:pt idx="8">
                  <c:v>30 bis 39 Jahre</c:v>
                </c:pt>
                <c:pt idx="9">
                  <c:v>40 bis 49 Jahre</c:v>
                </c:pt>
                <c:pt idx="10">
                  <c:v>50+ Jahre</c:v>
                </c:pt>
              </c:strCache>
            </c:strRef>
          </c:cat>
          <c:val>
            <c:numRef>
              <c:f>Tabelle1!$D$2:$D$12</c:f>
              <c:numCache>
                <c:formatCode>0%</c:formatCode>
                <c:ptCount val="11"/>
                <c:pt idx="0">
                  <c:v>0.4</c:v>
                </c:pt>
                <c:pt idx="1">
                  <c:v>0.43</c:v>
                </c:pt>
                <c:pt idx="2">
                  <c:v>0.39</c:v>
                </c:pt>
                <c:pt idx="4">
                  <c:v>0.26</c:v>
                </c:pt>
                <c:pt idx="5">
                  <c:v>0.39</c:v>
                </c:pt>
                <c:pt idx="7">
                  <c:v>0.27</c:v>
                </c:pt>
                <c:pt idx="8">
                  <c:v>0.43</c:v>
                </c:pt>
                <c:pt idx="9">
                  <c:v>0.38</c:v>
                </c:pt>
                <c:pt idx="10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802-B943-8CB4-4405E857846F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Nicht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Tabelle1!$A$2:$A$12</c:f>
              <c:strCache>
                <c:ptCount val="11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Männlich</c:v>
                </c:pt>
                <c:pt idx="5">
                  <c:v>Weiblich</c:v>
                </c:pt>
                <c:pt idx="7">
                  <c:v>20 bis 29 Jahre</c:v>
                </c:pt>
                <c:pt idx="8">
                  <c:v>30 bis 39 Jahre</c:v>
                </c:pt>
                <c:pt idx="9">
                  <c:v>40 bis 49 Jahre</c:v>
                </c:pt>
                <c:pt idx="10">
                  <c:v>50+ Jahre</c:v>
                </c:pt>
              </c:strCache>
            </c:strRef>
          </c:cat>
          <c:val>
            <c:numRef>
              <c:f>Tabelle1!$E$2:$E$12</c:f>
              <c:numCache>
                <c:formatCode>0%</c:formatCode>
                <c:ptCount val="11"/>
                <c:pt idx="0">
                  <c:v>0.1</c:v>
                </c:pt>
                <c:pt idx="1">
                  <c:v>0.14000000000000001</c:v>
                </c:pt>
                <c:pt idx="2">
                  <c:v>0.18</c:v>
                </c:pt>
                <c:pt idx="4">
                  <c:v>0.18</c:v>
                </c:pt>
                <c:pt idx="5">
                  <c:v>0.18</c:v>
                </c:pt>
                <c:pt idx="7">
                  <c:v>0.12</c:v>
                </c:pt>
                <c:pt idx="8">
                  <c:v>0.17</c:v>
                </c:pt>
                <c:pt idx="9">
                  <c:v>0.24</c:v>
                </c:pt>
                <c:pt idx="1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3802-B943-8CB4-4405E85784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19040516420215692"/>
          <c:y val="2.3271979193262488E-2"/>
          <c:w val="0.80045959776556452"/>
          <c:h val="6.54528995908773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818233747861"/>
          <c:y val="0.38298849093530279"/>
          <c:w val="0.40765284875561769"/>
          <c:h val="0.59672064141491432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rgbClr val="418321"/>
            </a:solidFill>
          </c:spPr>
          <c:dPt>
            <c:idx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A48-4A22-8475-C53C907FE312}"/>
              </c:ext>
            </c:extLst>
          </c:dPt>
          <c:dPt>
            <c:idx val="1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A48-4A22-8475-C53C907FE31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A48-4A22-8475-C53C907FE312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A48-4A22-8475-C53C907FE312}"/>
              </c:ext>
            </c:extLst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A48-4A22-8475-C53C907FE312}"/>
              </c:ext>
            </c:extLst>
          </c:dPt>
          <c:dPt>
            <c:idx val="5"/>
            <c:bubble3D val="0"/>
            <c:spPr>
              <a:solidFill>
                <a:srgbClr val="2DA59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A48-4A22-8475-C53C907FE312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A48-4A22-8475-C53C907FE31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Tabelle1!$A$2:$A$6</c:f>
              <c:strCache>
                <c:ptCount val="5"/>
                <c:pt idx="0">
                  <c:v>1 = stimme voll zu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= stimme gar nicht zu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E-EA48-4A22-8475-C53C907FE3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9"/>
      </c:doughnutChart>
      <c:spPr>
        <a:noFill/>
        <a:ln w="25400"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"/>
          <c:w val="1"/>
          <c:h val="0.893148522506704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818233747861"/>
          <c:y val="0.12088318713244738"/>
          <c:w val="0.66966990485981748"/>
          <c:h val="0.85882592785264278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rgbClr val="418321"/>
            </a:solidFill>
          </c:spPr>
          <c:dPt>
            <c:idx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4A3-A74A-AA9C-107DE1CF7EF1}"/>
              </c:ext>
            </c:extLst>
          </c:dPt>
          <c:dPt>
            <c:idx val="1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4A3-A74A-AA9C-107DE1CF7EF1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4A3-A74A-AA9C-107DE1CF7EF1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4A3-A74A-AA9C-107DE1CF7EF1}"/>
              </c:ext>
            </c:extLst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4A3-A74A-AA9C-107DE1CF7EF1}"/>
              </c:ext>
            </c:extLst>
          </c:dPt>
          <c:dPt>
            <c:idx val="5"/>
            <c:bubble3D val="0"/>
            <c:spPr>
              <a:solidFill>
                <a:srgbClr val="2DA59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4A3-A74A-AA9C-107DE1CF7EF1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4A3-A74A-AA9C-107DE1CF7EF1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4A3-A74A-AA9C-107DE1CF7EF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4A3-A74A-AA9C-107DE1CF7EF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4A3-A74A-AA9C-107DE1CF7E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Tabelle1!$A$2:$A$6</c:f>
              <c:strCache>
                <c:ptCount val="5"/>
                <c:pt idx="0">
                  <c:v>1 = sehr gut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= nicht genügend</c:v>
                </c:pt>
              </c:strCache>
            </c:strRef>
          </c:cat>
          <c:val>
            <c:numRef>
              <c:f>Tabelle1!$B$2:$B$6</c:f>
              <c:numCache>
                <c:formatCode>0%</c:formatCode>
                <c:ptCount val="5"/>
                <c:pt idx="0">
                  <c:v>0.9</c:v>
                </c:pt>
                <c:pt idx="1">
                  <c:v>0.06</c:v>
                </c:pt>
                <c:pt idx="2">
                  <c:v>0.02</c:v>
                </c:pt>
                <c:pt idx="3">
                  <c:v>0.01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4A3-A74A-AA9C-107DE1CF7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9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818233747861"/>
          <c:y val="0.12088318713244738"/>
          <c:w val="0.66966990485981748"/>
          <c:h val="0.85882592785264278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rgbClr val="418321"/>
            </a:solidFill>
          </c:spPr>
          <c:dPt>
            <c:idx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BA8-AB4B-AB3F-4DB86603173A}"/>
              </c:ext>
            </c:extLst>
          </c:dPt>
          <c:dPt>
            <c:idx val="1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BA8-AB4B-AB3F-4DB86603173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BA8-AB4B-AB3F-4DB86603173A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BA8-AB4B-AB3F-4DB86603173A}"/>
              </c:ext>
            </c:extLst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BA8-AB4B-AB3F-4DB86603173A}"/>
              </c:ext>
            </c:extLst>
          </c:dPt>
          <c:dPt>
            <c:idx val="5"/>
            <c:bubble3D val="0"/>
            <c:spPr>
              <a:solidFill>
                <a:srgbClr val="2DA59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BA8-AB4B-AB3F-4DB86603173A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BA8-AB4B-AB3F-4DB86603173A}"/>
              </c:ext>
            </c:extLst>
          </c:dPt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BA8-AB4B-AB3F-4DB8660317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Tabelle1!$A$2:$A$6</c:f>
              <c:strCache>
                <c:ptCount val="5"/>
                <c:pt idx="0">
                  <c:v>1 = sehr gut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= nicht genügend</c:v>
                </c:pt>
              </c:strCache>
            </c:strRef>
          </c:cat>
          <c:val>
            <c:numRef>
              <c:f>Tabelle1!$B$2:$B$6</c:f>
              <c:numCache>
                <c:formatCode>0%</c:formatCode>
                <c:ptCount val="5"/>
                <c:pt idx="0">
                  <c:v>0.55000000000000004</c:v>
                </c:pt>
                <c:pt idx="1">
                  <c:v>0.26</c:v>
                </c:pt>
                <c:pt idx="2">
                  <c:v>0.14000000000000001</c:v>
                </c:pt>
                <c:pt idx="3">
                  <c:v>0.04</c:v>
                </c:pt>
                <c:pt idx="4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BA8-AB4B-AB3F-4DB866031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9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818233747861"/>
          <c:y val="0.12088318713244738"/>
          <c:w val="0.66966990485981748"/>
          <c:h val="0.85882592785264278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rgbClr val="418321"/>
            </a:solidFill>
          </c:spPr>
          <c:dPt>
            <c:idx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816-E64C-ADAF-F31987B1FD3A}"/>
              </c:ext>
            </c:extLst>
          </c:dPt>
          <c:dPt>
            <c:idx val="1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816-E64C-ADAF-F31987B1FD3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816-E64C-ADAF-F31987B1FD3A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816-E64C-ADAF-F31987B1FD3A}"/>
              </c:ext>
            </c:extLst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816-E64C-ADAF-F31987B1FD3A}"/>
              </c:ext>
            </c:extLst>
          </c:dPt>
          <c:dPt>
            <c:idx val="5"/>
            <c:bubble3D val="0"/>
            <c:spPr>
              <a:solidFill>
                <a:srgbClr val="2DA59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816-E64C-ADAF-F31987B1FD3A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816-E64C-ADAF-F31987B1FD3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Tabelle1!$A$2:$A$6</c:f>
              <c:strCache>
                <c:ptCount val="5"/>
                <c:pt idx="0">
                  <c:v>1 = sehr gut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= nicht genügend</c:v>
                </c:pt>
              </c:strCache>
            </c:strRef>
          </c:cat>
          <c:val>
            <c:numRef>
              <c:f>Tabelle1!$B$2:$B$6</c:f>
              <c:numCache>
                <c:formatCode>0%</c:formatCode>
                <c:ptCount val="5"/>
                <c:pt idx="0">
                  <c:v>0.06</c:v>
                </c:pt>
                <c:pt idx="1">
                  <c:v>0.13</c:v>
                </c:pt>
                <c:pt idx="2">
                  <c:v>0.33</c:v>
                </c:pt>
                <c:pt idx="3">
                  <c:v>0.31</c:v>
                </c:pt>
                <c:pt idx="4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816-E64C-ADAF-F31987B1FD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9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028067407992838"/>
          <c:y val="0.11524796564554053"/>
          <c:w val="0.74971932592007162"/>
          <c:h val="0.8631934887053366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 = sehr gut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0AA-214C-9E7D-4A14518F095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0AA-214C-9E7D-4A14518F095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0AA-214C-9E7D-4A14518F095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0AA-214C-9E7D-4A14518F095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0AA-214C-9E7D-4A14518F095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0AA-214C-9E7D-4A14518F095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F0AA-214C-9E7D-4A14518F095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0AA-214C-9E7D-4A14518F095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F0AA-214C-9E7D-4A14518F095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F0AA-214C-9E7D-4A14518F0951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F0AA-214C-9E7D-4A14518F095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F0AA-214C-9E7D-4A14518F0951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F0AA-214C-9E7D-4A14518F0951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F0AA-214C-9E7D-4A14518F0951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F0AA-214C-9E7D-4A14518F0951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F0AA-214C-9E7D-4A14518F0951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F0AA-214C-9E7D-4A14518F0951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F0AA-214C-9E7D-4A14518F0951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F0AA-214C-9E7D-4A14518F095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2021</c:v>
                </c:pt>
                <c:pt idx="5">
                  <c:v>2023</c:v>
                </c:pt>
                <c:pt idx="6">
                  <c:v>2025</c:v>
                </c:pt>
              </c:numCache>
            </c:numRef>
          </c:cat>
          <c:val>
            <c:numRef>
              <c:f>Tabelle1!$B$2:$B$8</c:f>
              <c:numCache>
                <c:formatCode>0%</c:formatCode>
                <c:ptCount val="7"/>
                <c:pt idx="0">
                  <c:v>0.17</c:v>
                </c:pt>
                <c:pt idx="1">
                  <c:v>0.18</c:v>
                </c:pt>
                <c:pt idx="2">
                  <c:v>0.12</c:v>
                </c:pt>
                <c:pt idx="4">
                  <c:v>0.1</c:v>
                </c:pt>
                <c:pt idx="5">
                  <c:v>0.17</c:v>
                </c:pt>
                <c:pt idx="6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F0AA-214C-9E7D-4A14518F095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2021</c:v>
                </c:pt>
                <c:pt idx="5">
                  <c:v>2023</c:v>
                </c:pt>
                <c:pt idx="6">
                  <c:v>2025</c:v>
                </c:pt>
              </c:numCache>
            </c:numRef>
          </c:cat>
          <c:val>
            <c:numRef>
              <c:f>Tabelle1!$C$2:$C$8</c:f>
              <c:numCache>
                <c:formatCode>0%</c:formatCode>
                <c:ptCount val="7"/>
                <c:pt idx="0">
                  <c:v>0.3</c:v>
                </c:pt>
                <c:pt idx="1">
                  <c:v>0.16</c:v>
                </c:pt>
                <c:pt idx="2">
                  <c:v>0.3</c:v>
                </c:pt>
                <c:pt idx="4">
                  <c:v>0.23</c:v>
                </c:pt>
                <c:pt idx="5">
                  <c:v>0.34</c:v>
                </c:pt>
                <c:pt idx="6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0AA-214C-9E7D-4A14518F0951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0AA-214C-9E7D-4A14518F095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0AA-214C-9E7D-4A14518F0951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0AA-214C-9E7D-4A14518F0951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0AA-214C-9E7D-4A14518F09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2021</c:v>
                </c:pt>
                <c:pt idx="5">
                  <c:v>2023</c:v>
                </c:pt>
                <c:pt idx="6">
                  <c:v>2025</c:v>
                </c:pt>
              </c:numCache>
            </c:numRef>
          </c:cat>
          <c:val>
            <c:numRef>
              <c:f>Tabelle1!$D$2:$D$8</c:f>
              <c:numCache>
                <c:formatCode>0%</c:formatCode>
                <c:ptCount val="7"/>
                <c:pt idx="0">
                  <c:v>0.3</c:v>
                </c:pt>
                <c:pt idx="1">
                  <c:v>0.41</c:v>
                </c:pt>
                <c:pt idx="2">
                  <c:v>0.35</c:v>
                </c:pt>
                <c:pt idx="4">
                  <c:v>0.4</c:v>
                </c:pt>
                <c:pt idx="5">
                  <c:v>0.38</c:v>
                </c:pt>
                <c:pt idx="6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F0AA-214C-9E7D-4A14518F0951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2021</c:v>
                </c:pt>
                <c:pt idx="5">
                  <c:v>2023</c:v>
                </c:pt>
                <c:pt idx="6">
                  <c:v>2025</c:v>
                </c:pt>
              </c:numCache>
            </c:numRef>
          </c:cat>
          <c:val>
            <c:numRef>
              <c:f>Tabelle1!$E$2:$E$8</c:f>
              <c:numCache>
                <c:formatCode>0%</c:formatCode>
                <c:ptCount val="7"/>
                <c:pt idx="0">
                  <c:v>0.13</c:v>
                </c:pt>
                <c:pt idx="1">
                  <c:v>0.2</c:v>
                </c:pt>
                <c:pt idx="2">
                  <c:v>0.15</c:v>
                </c:pt>
                <c:pt idx="4">
                  <c:v>0.23</c:v>
                </c:pt>
                <c:pt idx="5">
                  <c:v>7.0000000000000007E-2</c:v>
                </c:pt>
                <c:pt idx="6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F0AA-214C-9E7D-4A14518F0951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5 = nicht genügend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F0AA-214C-9E7D-4A14518F09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2021</c:v>
                </c:pt>
                <c:pt idx="5">
                  <c:v>2023</c:v>
                </c:pt>
                <c:pt idx="6">
                  <c:v>2025</c:v>
                </c:pt>
              </c:numCache>
            </c:numRef>
          </c:cat>
          <c:val>
            <c:numRef>
              <c:f>Tabelle1!$F$2:$F$8</c:f>
              <c:numCache>
                <c:formatCode>0%</c:formatCode>
                <c:ptCount val="7"/>
                <c:pt idx="0">
                  <c:v>0.1</c:v>
                </c:pt>
                <c:pt idx="1">
                  <c:v>0.05</c:v>
                </c:pt>
                <c:pt idx="2">
                  <c:v>0.08</c:v>
                </c:pt>
                <c:pt idx="4">
                  <c:v>0.03</c:v>
                </c:pt>
                <c:pt idx="5">
                  <c:v>0.04</c:v>
                </c:pt>
                <c:pt idx="6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F0AA-214C-9E7D-4A14518F09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24943593141409623"/>
          <c:y val="4.1222460542932875E-2"/>
          <c:w val="0.74585014120018767"/>
          <c:h val="6.073984976725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975884262731628"/>
          <c:y val="0.11524796564554053"/>
          <c:w val="0.70024115737268378"/>
          <c:h val="0.8631934887053366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Voll und ganz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0AA-214C-9E7D-4A14518F095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0AA-214C-9E7D-4A14518F095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0AA-214C-9E7D-4A14518F095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0AA-214C-9E7D-4A14518F095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0AA-214C-9E7D-4A14518F095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0AA-214C-9E7D-4A14518F095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F0AA-214C-9E7D-4A14518F095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0AA-214C-9E7D-4A14518F095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F0AA-214C-9E7D-4A14518F095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F0AA-214C-9E7D-4A14518F0951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F0AA-214C-9E7D-4A14518F095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F0AA-214C-9E7D-4A14518F0951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F0AA-214C-9E7D-4A14518F0951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F0AA-214C-9E7D-4A14518F0951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F0AA-214C-9E7D-4A14518F0951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F0AA-214C-9E7D-4A14518F0951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F0AA-214C-9E7D-4A14518F0951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F0AA-214C-9E7D-4A14518F0951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F0AA-214C-9E7D-4A14518F095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2021</c:v>
                </c:pt>
                <c:pt idx="5">
                  <c:v>2023</c:v>
                </c:pt>
                <c:pt idx="6">
                  <c:v>2025</c:v>
                </c:pt>
              </c:numCache>
            </c:numRef>
          </c:cat>
          <c:val>
            <c:numRef>
              <c:f>Tabelle1!$B$2:$B$8</c:f>
              <c:numCache>
                <c:formatCode>0%</c:formatCode>
                <c:ptCount val="7"/>
                <c:pt idx="0">
                  <c:v>0.33</c:v>
                </c:pt>
                <c:pt idx="1">
                  <c:v>0.49</c:v>
                </c:pt>
                <c:pt idx="2">
                  <c:v>0.4</c:v>
                </c:pt>
                <c:pt idx="4">
                  <c:v>0.83</c:v>
                </c:pt>
                <c:pt idx="5">
                  <c:v>0.64</c:v>
                </c:pt>
                <c:pt idx="6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F0AA-214C-9E7D-4A14518F095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Eher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2021</c:v>
                </c:pt>
                <c:pt idx="5">
                  <c:v>2023</c:v>
                </c:pt>
                <c:pt idx="6">
                  <c:v>2025</c:v>
                </c:pt>
              </c:numCache>
            </c:numRef>
          </c:cat>
          <c:val>
            <c:numRef>
              <c:f>Tabelle1!$C$2:$C$8</c:f>
              <c:numCache>
                <c:formatCode>0%</c:formatCode>
                <c:ptCount val="7"/>
                <c:pt idx="0">
                  <c:v>0.17</c:v>
                </c:pt>
                <c:pt idx="1">
                  <c:v>0.1</c:v>
                </c:pt>
                <c:pt idx="2">
                  <c:v>0.26</c:v>
                </c:pt>
                <c:pt idx="4">
                  <c:v>0.17</c:v>
                </c:pt>
                <c:pt idx="5">
                  <c:v>0.36</c:v>
                </c:pt>
                <c:pt idx="6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0AA-214C-9E7D-4A14518F0951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Wenig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0AA-214C-9E7D-4A14518F095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0AA-214C-9E7D-4A14518F095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8D8-684C-887C-2DF4F797738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0AA-214C-9E7D-4A14518F0951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0AA-214C-9E7D-4A14518F09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2021</c:v>
                </c:pt>
                <c:pt idx="5">
                  <c:v>2023</c:v>
                </c:pt>
                <c:pt idx="6">
                  <c:v>2025</c:v>
                </c:pt>
              </c:numCache>
            </c:numRef>
          </c:cat>
          <c:val>
            <c:numRef>
              <c:f>Tabelle1!$D$2:$D$8</c:f>
              <c:numCache>
                <c:formatCode>0%</c:formatCode>
                <c:ptCount val="7"/>
                <c:pt idx="0">
                  <c:v>0.5</c:v>
                </c:pt>
                <c:pt idx="1">
                  <c:v>0.33</c:v>
                </c:pt>
                <c:pt idx="2">
                  <c:v>0.3</c:v>
                </c:pt>
                <c:pt idx="4">
                  <c:v>0</c:v>
                </c:pt>
                <c:pt idx="5">
                  <c:v>0</c:v>
                </c:pt>
                <c:pt idx="6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F0AA-214C-9E7D-4A14518F0951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Nicht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8D8-684C-887C-2DF4F797738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8D8-684C-887C-2DF4F797738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8D8-684C-887C-2DF4F79773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2021</c:v>
                </c:pt>
                <c:pt idx="1">
                  <c:v>2023</c:v>
                </c:pt>
                <c:pt idx="2">
                  <c:v>2025</c:v>
                </c:pt>
                <c:pt idx="4">
                  <c:v>2021</c:v>
                </c:pt>
                <c:pt idx="5">
                  <c:v>2023</c:v>
                </c:pt>
                <c:pt idx="6">
                  <c:v>2025</c:v>
                </c:pt>
              </c:numCache>
            </c:numRef>
          </c:cat>
          <c:val>
            <c:numRef>
              <c:f>Tabelle1!$E$2:$E$8</c:f>
              <c:numCache>
                <c:formatCode>0%</c:formatCode>
                <c:ptCount val="7"/>
                <c:pt idx="0">
                  <c:v>0</c:v>
                </c:pt>
                <c:pt idx="1">
                  <c:v>0.08</c:v>
                </c:pt>
                <c:pt idx="2">
                  <c:v>0.05</c:v>
                </c:pt>
                <c:pt idx="5">
                  <c:v>0</c:v>
                </c:pt>
                <c:pt idx="6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F0AA-214C-9E7D-4A14518F09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24943593141409623"/>
          <c:y val="4.1222460542932875E-2"/>
          <c:w val="0.74585014120018767"/>
          <c:h val="6.073984976725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155752921905507"/>
          <c:y val="0.11524796564554053"/>
          <c:w val="0.47844247078094498"/>
          <c:h val="0.8631934887053366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1. Rang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802-B943-8CB4-4405E857846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802-B943-8CB4-4405E857846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802-B943-8CB4-4405E857846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802-B943-8CB4-4405E857846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802-B943-8CB4-4405E857846F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802-B943-8CB4-4405E857846F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802-B943-8CB4-4405E857846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802-B943-8CB4-4405E857846F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802-B943-8CB4-4405E857846F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802-B943-8CB4-4405E857846F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802-B943-8CB4-4405E857846F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802-B943-8CB4-4405E857846F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802-B943-8CB4-4405E857846F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3802-B943-8CB4-4405E857846F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802-B943-8CB4-4405E857846F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802-B943-8CB4-4405E857846F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802-B943-8CB4-4405E857846F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802-B943-8CB4-4405E857846F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3802-B943-8CB4-4405E857846F}"/>
              </c:ext>
            </c:extLst>
          </c:dPt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02-B943-8CB4-4405E85784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Weitere Sozialarbeiter:innen</c:v>
                </c:pt>
                <c:pt idx="1">
                  <c:v>Mehr administrative Unterstützung</c:v>
                </c:pt>
                <c:pt idx="2">
                  <c:v>Neue Fortbildungsangebote für Pädagog:innen</c:v>
                </c:pt>
                <c:pt idx="3">
                  <c:v>Aufbau Mittleres Management</c:v>
                </c:pt>
                <c:pt idx="4">
                  <c:v>Praxisprojekte mit NGOs/Unternehmen</c:v>
                </c:pt>
              </c:strCache>
            </c:strRef>
          </c:cat>
          <c:val>
            <c:numRef>
              <c:f>Tabelle1!$B$2:$B$6</c:f>
              <c:numCache>
                <c:formatCode>0%</c:formatCode>
                <c:ptCount val="5"/>
                <c:pt idx="0">
                  <c:v>0.52</c:v>
                </c:pt>
                <c:pt idx="1">
                  <c:v>0.17</c:v>
                </c:pt>
                <c:pt idx="2">
                  <c:v>0.18</c:v>
                </c:pt>
                <c:pt idx="3">
                  <c:v>0.15</c:v>
                </c:pt>
                <c:pt idx="4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802-B943-8CB4-4405E857846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2. Rang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Weitere Sozialarbeiter:innen</c:v>
                </c:pt>
                <c:pt idx="1">
                  <c:v>Mehr administrative Unterstützung</c:v>
                </c:pt>
                <c:pt idx="2">
                  <c:v>Neue Fortbildungsangebote für Pädagog:innen</c:v>
                </c:pt>
                <c:pt idx="3">
                  <c:v>Aufbau Mittleres Management</c:v>
                </c:pt>
                <c:pt idx="4">
                  <c:v>Praxisprojekte mit NGOs/Unternehmen</c:v>
                </c:pt>
              </c:strCache>
            </c:strRef>
          </c:cat>
          <c:val>
            <c:numRef>
              <c:f>Tabelle1!$C$2:$C$6</c:f>
              <c:numCache>
                <c:formatCode>0%</c:formatCode>
                <c:ptCount val="5"/>
                <c:pt idx="0">
                  <c:v>0.22</c:v>
                </c:pt>
                <c:pt idx="1">
                  <c:v>0.33</c:v>
                </c:pt>
                <c:pt idx="2">
                  <c:v>0.24</c:v>
                </c:pt>
                <c:pt idx="3">
                  <c:v>0.08</c:v>
                </c:pt>
                <c:pt idx="4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802-B943-8CB4-4405E857846F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Summe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Weitere Sozialarbeiter:innen</c:v>
                </c:pt>
                <c:pt idx="1">
                  <c:v>Mehr administrative Unterstützung</c:v>
                </c:pt>
                <c:pt idx="2">
                  <c:v>Neue Fortbildungsangebote für Pädagog:innen</c:v>
                </c:pt>
                <c:pt idx="3">
                  <c:v>Aufbau Mittleres Management</c:v>
                </c:pt>
                <c:pt idx="4">
                  <c:v>Praxisprojekte mit NGOs/Unternehmen</c:v>
                </c:pt>
              </c:strCache>
            </c:strRef>
          </c:cat>
          <c:val>
            <c:numRef>
              <c:f>Tabelle1!$D$2:$D$6</c:f>
              <c:numCache>
                <c:formatCode>0%</c:formatCode>
                <c:ptCount val="5"/>
                <c:pt idx="0">
                  <c:v>0.74</c:v>
                </c:pt>
                <c:pt idx="1">
                  <c:v>0.5</c:v>
                </c:pt>
                <c:pt idx="2">
                  <c:v>0.42</c:v>
                </c:pt>
                <c:pt idx="3">
                  <c:v>0.22999999999999998</c:v>
                </c:pt>
                <c:pt idx="4">
                  <c:v>0.16999999999999998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802-B943-8CB4-4405E85784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50977798576217359"/>
          <c:y val="6.1189346308460055E-2"/>
          <c:w val="0.29686846665202021"/>
          <c:h val="6.073984976725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0302675139713"/>
          <c:y val="0.11524796564554053"/>
          <c:w val="0.75996973248602873"/>
          <c:h val="0.8703921364515996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 = sehr gut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802-B943-8CB4-4405E857846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802-B943-8CB4-4405E857846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802-B943-8CB4-4405E857846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802-B943-8CB4-4405E857846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802-B943-8CB4-4405E857846F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802-B943-8CB4-4405E857846F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802-B943-8CB4-4405E857846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802-B943-8CB4-4405E857846F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802-B943-8CB4-4405E857846F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802-B943-8CB4-4405E857846F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802-B943-8CB4-4405E857846F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802-B943-8CB4-4405E857846F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802-B943-8CB4-4405E857846F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3802-B943-8CB4-4405E857846F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802-B943-8CB4-4405E857846F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802-B943-8CB4-4405E857846F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802-B943-8CB4-4405E857846F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802-B943-8CB4-4405E857846F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3802-B943-8CB4-4405E857846F}"/>
              </c:ext>
            </c:extLst>
          </c:dPt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802-B943-8CB4-4405E857846F}"/>
                </c:ext>
              </c:extLst>
            </c:dLbl>
            <c:dLbl>
              <c:idx val="14"/>
              <c:layout>
                <c:manualLayout>
                  <c:x val="1.2178227885648677E-2"/>
                  <c:y val="-3.59908989704078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802-B943-8CB4-4405E85784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GESAMT 2021</c:v>
                </c:pt>
                <c:pt idx="1">
                  <c:v>GESAMT 2023</c:v>
                </c:pt>
                <c:pt idx="2">
                  <c:v>GESAMT 2025</c:v>
                </c:pt>
                <c:pt idx="4">
                  <c:v>Wien</c:v>
                </c:pt>
                <c:pt idx="5">
                  <c:v>Niederösterreich</c:v>
                </c:pt>
                <c:pt idx="6">
                  <c:v>Bgld, Stmk, Ktn</c:v>
                </c:pt>
                <c:pt idx="7">
                  <c:v>OÖ, Sbg</c:v>
                </c:pt>
                <c:pt idx="8">
                  <c:v>T, Vbg</c:v>
                </c:pt>
              </c:strCache>
            </c:strRef>
          </c:cat>
          <c:val>
            <c:numRef>
              <c:f>Tabelle1!$B$2:$B$10</c:f>
              <c:numCache>
                <c:formatCode>0%</c:formatCode>
                <c:ptCount val="9"/>
                <c:pt idx="0">
                  <c:v>0.03</c:v>
                </c:pt>
                <c:pt idx="1">
                  <c:v>0.05</c:v>
                </c:pt>
                <c:pt idx="2">
                  <c:v>0.04</c:v>
                </c:pt>
                <c:pt idx="4">
                  <c:v>0.03</c:v>
                </c:pt>
                <c:pt idx="5">
                  <c:v>0</c:v>
                </c:pt>
                <c:pt idx="6">
                  <c:v>0.08</c:v>
                </c:pt>
                <c:pt idx="7">
                  <c:v>0.03</c:v>
                </c:pt>
                <c:pt idx="8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802-B943-8CB4-4405E857846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GESAMT 2021</c:v>
                </c:pt>
                <c:pt idx="1">
                  <c:v>GESAMT 2023</c:v>
                </c:pt>
                <c:pt idx="2">
                  <c:v>GESAMT 2025</c:v>
                </c:pt>
                <c:pt idx="4">
                  <c:v>Wien</c:v>
                </c:pt>
                <c:pt idx="5">
                  <c:v>Niederösterreich</c:v>
                </c:pt>
                <c:pt idx="6">
                  <c:v>Bgld, Stmk, Ktn</c:v>
                </c:pt>
                <c:pt idx="7">
                  <c:v>OÖ, Sbg</c:v>
                </c:pt>
                <c:pt idx="8">
                  <c:v>T, Vbg</c:v>
                </c:pt>
              </c:strCache>
            </c:strRef>
          </c:cat>
          <c:val>
            <c:numRef>
              <c:f>Tabelle1!$C$2:$C$10</c:f>
              <c:numCache>
                <c:formatCode>0%</c:formatCode>
                <c:ptCount val="9"/>
                <c:pt idx="0">
                  <c:v>0.23</c:v>
                </c:pt>
                <c:pt idx="1">
                  <c:v>0.05</c:v>
                </c:pt>
                <c:pt idx="2">
                  <c:v>0.12</c:v>
                </c:pt>
                <c:pt idx="4">
                  <c:v>0.09</c:v>
                </c:pt>
                <c:pt idx="5">
                  <c:v>0.19</c:v>
                </c:pt>
                <c:pt idx="6">
                  <c:v>0.1</c:v>
                </c:pt>
                <c:pt idx="7">
                  <c:v>0.1</c:v>
                </c:pt>
                <c:pt idx="8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802-B943-8CB4-4405E857846F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802-B943-8CB4-4405E857846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802-B943-8CB4-4405E857846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802-B943-8CB4-4405E857846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3802-B943-8CB4-4405E85784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GESAMT 2021</c:v>
                </c:pt>
                <c:pt idx="1">
                  <c:v>GESAMT 2023</c:v>
                </c:pt>
                <c:pt idx="2">
                  <c:v>GESAMT 2025</c:v>
                </c:pt>
                <c:pt idx="4">
                  <c:v>Wien</c:v>
                </c:pt>
                <c:pt idx="5">
                  <c:v>Niederösterreich</c:v>
                </c:pt>
                <c:pt idx="6">
                  <c:v>Bgld, Stmk, Ktn</c:v>
                </c:pt>
                <c:pt idx="7">
                  <c:v>OÖ, Sbg</c:v>
                </c:pt>
                <c:pt idx="8">
                  <c:v>T, Vbg</c:v>
                </c:pt>
              </c:strCache>
            </c:strRef>
          </c:cat>
          <c:val>
            <c:numRef>
              <c:f>Tabelle1!$D$2:$D$10</c:f>
              <c:numCache>
                <c:formatCode>0%</c:formatCode>
                <c:ptCount val="9"/>
                <c:pt idx="0">
                  <c:v>0.5</c:v>
                </c:pt>
                <c:pt idx="1">
                  <c:v>0.47</c:v>
                </c:pt>
                <c:pt idx="2">
                  <c:v>0.42</c:v>
                </c:pt>
                <c:pt idx="4">
                  <c:v>0.3</c:v>
                </c:pt>
                <c:pt idx="5">
                  <c:v>0.59</c:v>
                </c:pt>
                <c:pt idx="6">
                  <c:v>0.44</c:v>
                </c:pt>
                <c:pt idx="7">
                  <c:v>0.48</c:v>
                </c:pt>
                <c:pt idx="8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802-B943-8CB4-4405E857846F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GESAMT 2021</c:v>
                </c:pt>
                <c:pt idx="1">
                  <c:v>GESAMT 2023</c:v>
                </c:pt>
                <c:pt idx="2">
                  <c:v>GESAMT 2025</c:v>
                </c:pt>
                <c:pt idx="4">
                  <c:v>Wien</c:v>
                </c:pt>
                <c:pt idx="5">
                  <c:v>Niederösterreich</c:v>
                </c:pt>
                <c:pt idx="6">
                  <c:v>Bgld, Stmk, Ktn</c:v>
                </c:pt>
                <c:pt idx="7">
                  <c:v>OÖ, Sbg</c:v>
                </c:pt>
                <c:pt idx="8">
                  <c:v>T, Vbg</c:v>
                </c:pt>
              </c:strCache>
            </c:strRef>
          </c:cat>
          <c:val>
            <c:numRef>
              <c:f>Tabelle1!$E$2:$E$10</c:f>
              <c:numCache>
                <c:formatCode>0%</c:formatCode>
                <c:ptCount val="9"/>
                <c:pt idx="0">
                  <c:v>0.23</c:v>
                </c:pt>
                <c:pt idx="1">
                  <c:v>0.31</c:v>
                </c:pt>
                <c:pt idx="2">
                  <c:v>0.27</c:v>
                </c:pt>
                <c:pt idx="4">
                  <c:v>0.37</c:v>
                </c:pt>
                <c:pt idx="5">
                  <c:v>0.17</c:v>
                </c:pt>
                <c:pt idx="6">
                  <c:v>0.22</c:v>
                </c:pt>
                <c:pt idx="7">
                  <c:v>0.3</c:v>
                </c:pt>
                <c:pt idx="8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3802-B943-8CB4-4405E857846F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5 = nicht genügend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AC8-3A44-8881-474FD91A1E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GESAMT 2021</c:v>
                </c:pt>
                <c:pt idx="1">
                  <c:v>GESAMT 2023</c:v>
                </c:pt>
                <c:pt idx="2">
                  <c:v>GESAMT 2025</c:v>
                </c:pt>
                <c:pt idx="4">
                  <c:v>Wien</c:v>
                </c:pt>
                <c:pt idx="5">
                  <c:v>Niederösterreich</c:v>
                </c:pt>
                <c:pt idx="6">
                  <c:v>Bgld, Stmk, Ktn</c:v>
                </c:pt>
                <c:pt idx="7">
                  <c:v>OÖ, Sbg</c:v>
                </c:pt>
                <c:pt idx="8">
                  <c:v>T, Vbg</c:v>
                </c:pt>
              </c:strCache>
            </c:strRef>
          </c:cat>
          <c:val>
            <c:numRef>
              <c:f>Tabelle1!$F$2:$F$10</c:f>
              <c:numCache>
                <c:formatCode>0%</c:formatCode>
                <c:ptCount val="9"/>
                <c:pt idx="0">
                  <c:v>0</c:v>
                </c:pt>
                <c:pt idx="1">
                  <c:v>0.12</c:v>
                </c:pt>
                <c:pt idx="2">
                  <c:v>0.15</c:v>
                </c:pt>
                <c:pt idx="4">
                  <c:v>0.21</c:v>
                </c:pt>
                <c:pt idx="5">
                  <c:v>0.06</c:v>
                </c:pt>
                <c:pt idx="6">
                  <c:v>0.16</c:v>
                </c:pt>
                <c:pt idx="7">
                  <c:v>0.09</c:v>
                </c:pt>
                <c:pt idx="8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3802-B943-8CB4-4405E85784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7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16509944915910996"/>
          <c:y val="4.4821833855195226E-2"/>
          <c:w val="0.83152622226711459"/>
          <c:h val="6.073984976725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7018961204959706"/>
          <c:y val="3.7752205591524389E-2"/>
          <c:w val="0.28586651570265509"/>
          <c:h val="0.947124340000953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4EC-504E-8416-276601B73EA4}"/>
              </c:ext>
            </c:extLst>
          </c:dPt>
          <c:dPt>
            <c:idx val="1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4EC-504E-8416-276601B73EA4}"/>
              </c:ext>
            </c:extLst>
          </c:dPt>
          <c:dPt>
            <c:idx val="2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4EC-504E-8416-276601B73EA4}"/>
              </c:ext>
            </c:extLst>
          </c:dPt>
          <c:dPt>
            <c:idx val="3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4EC-504E-8416-276601B73EA4}"/>
              </c:ext>
            </c:extLst>
          </c:dPt>
          <c:dPt>
            <c:idx val="4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4EC-504E-8416-276601B73EA4}"/>
              </c:ext>
            </c:extLst>
          </c:dPt>
          <c:dPt>
            <c:idx val="5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4EC-504E-8416-276601B73EA4}"/>
              </c:ext>
            </c:extLst>
          </c:dPt>
          <c:dPt>
            <c:idx val="6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4EC-504E-8416-276601B73EA4}"/>
              </c:ext>
            </c:extLst>
          </c:dPt>
          <c:dPt>
            <c:idx val="7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4EC-504E-8416-276601B73EA4}"/>
              </c:ext>
            </c:extLst>
          </c:dPt>
          <c:dPt>
            <c:idx val="8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4EC-504E-8416-276601B73EA4}"/>
              </c:ext>
            </c:extLst>
          </c:dPt>
          <c:dPt>
            <c:idx val="9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64EC-504E-8416-276601B73EA4}"/>
              </c:ext>
            </c:extLst>
          </c:dPt>
          <c:dPt>
            <c:idx val="10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64EC-504E-8416-276601B73EA4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64EC-504E-8416-276601B73EA4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64EC-504E-8416-276601B73EA4}"/>
              </c:ext>
            </c:extLst>
          </c:dPt>
          <c:dPt>
            <c:idx val="13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64EC-504E-8416-276601B73EA4}"/>
              </c:ext>
            </c:extLst>
          </c:dPt>
          <c:dPt>
            <c:idx val="14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64EC-504E-8416-276601B73EA4}"/>
              </c:ext>
            </c:extLst>
          </c:dPt>
          <c:dPt>
            <c:idx val="15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64EC-504E-8416-276601B73EA4}"/>
              </c:ext>
            </c:extLst>
          </c:dPt>
          <c:dPt>
            <c:idx val="16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64EC-504E-8416-276601B73EA4}"/>
              </c:ext>
            </c:extLst>
          </c:dPt>
          <c:dPt>
            <c:idx val="17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64EC-504E-8416-276601B73EA4}"/>
              </c:ext>
            </c:extLst>
          </c:dPt>
          <c:dPt>
            <c:idx val="18"/>
            <c:invertIfNegative val="0"/>
            <c:bubble3D val="0"/>
            <c:spPr>
              <a:solidFill>
                <a:srgbClr val="E421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64EC-504E-8416-276601B73EA4}"/>
              </c:ext>
            </c:extLst>
          </c:dPt>
          <c:dLbls>
            <c:dLbl>
              <c:idx val="7"/>
              <c:layout>
                <c:manualLayout>
                  <c:x val="-6.5381176655440276E-4"/>
                  <c:y val="-1.714331179019104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4EC-504E-8416-276601B73E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Tabelle1!$A$2:$A$14</c:f>
              <c:strCache>
                <c:ptCount val="13"/>
                <c:pt idx="0">
                  <c:v>Kleinere Gruppen</c:v>
                </c:pt>
                <c:pt idx="1">
                  <c:v>Mehr ausgebildete Pädagog:innen, besserer Personal-/Betreuungsschlüssel</c:v>
                </c:pt>
                <c:pt idx="2">
                  <c:v>Mehr Geld für Kindergärten, Pädagog:innen und Bildungssystem</c:v>
                </c:pt>
                <c:pt idx="3">
                  <c:v>Bessere Arbeitsbedingungen (längere Vorbereitungszeit, weniger Administratives, mehr Urlaub)</c:v>
                </c:pt>
                <c:pt idx="4">
                  <c:v>Einheitliche (bessere) Rahmenbedingungen und Schulsystem</c:v>
                </c:pt>
                <c:pt idx="5">
                  <c:v>Kinder mehr fördern, bessere Integration  </c:v>
                </c:pt>
                <c:pt idx="6">
                  <c:v>Unterstützung durch Fachpersonal (PsychologInnen, Sokis, Logopäden, Ergotherapeuten etc)</c:v>
                </c:pt>
                <c:pt idx="7">
                  <c:v>Bessere Kommunikation m. Eltern, Direktoren, Politik, anderen KiGa</c:v>
                </c:pt>
                <c:pt idx="8">
                  <c:v>Höhere Wertschätzung und Aufwertung des Berufs </c:v>
                </c:pt>
                <c:pt idx="9">
                  <c:v>Weiterentwicklungs- und Aufstiegsmöglichkeiten</c:v>
                </c:pt>
                <c:pt idx="10">
                  <c:v>Bessere Infrastruktur und Ausstattung (Ausweichungsraum, Bewegungsraum, Garten etc.)</c:v>
                </c:pt>
                <c:pt idx="11">
                  <c:v>Anderes </c:v>
                </c:pt>
                <c:pt idx="12">
                  <c:v>Keine Angabe</c:v>
                </c:pt>
              </c:strCache>
            </c:strRef>
          </c:cat>
          <c:val>
            <c:numRef>
              <c:f>Tabelle1!$B$2:$B$14</c:f>
              <c:numCache>
                <c:formatCode>0%</c:formatCode>
                <c:ptCount val="13"/>
                <c:pt idx="0">
                  <c:v>0.2732751732331678</c:v>
                </c:pt>
                <c:pt idx="1">
                  <c:v>0.2685401545036189</c:v>
                </c:pt>
                <c:pt idx="2">
                  <c:v>0.24748434101450667</c:v>
                </c:pt>
                <c:pt idx="3">
                  <c:v>0.23835219449550785</c:v>
                </c:pt>
                <c:pt idx="4">
                  <c:v>0.23161552913906594</c:v>
                </c:pt>
                <c:pt idx="5">
                  <c:v>0.19733556393067328</c:v>
                </c:pt>
                <c:pt idx="6">
                  <c:v>0.16764900636533558</c:v>
                </c:pt>
                <c:pt idx="7">
                  <c:v>0.16149818851519332</c:v>
                </c:pt>
                <c:pt idx="8">
                  <c:v>0.14520110208325829</c:v>
                </c:pt>
                <c:pt idx="9">
                  <c:v>0.11744122620234458</c:v>
                </c:pt>
                <c:pt idx="10">
                  <c:v>0.10836402463013275</c:v>
                </c:pt>
                <c:pt idx="11">
                  <c:v>0.10292993740300872</c:v>
                </c:pt>
                <c:pt idx="12">
                  <c:v>5.3740710636631842E-2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64EC-504E-8416-276601B73E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89967320"/>
        <c:axId val="2089970680"/>
      </c:barChart>
      <c:catAx>
        <c:axId val="20899673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2089970680"/>
        <c:crosses val="autoZero"/>
        <c:auto val="1"/>
        <c:lblAlgn val="ctr"/>
        <c:lblOffset val="100"/>
        <c:noMultiLvlLbl val="0"/>
      </c:catAx>
      <c:valAx>
        <c:axId val="208997068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2089967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506017157709871"/>
          <c:y val="4.1119988980084982E-2"/>
          <c:w val="0.43255257511958189"/>
          <c:h val="0.9321374064964715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bg1">
                <a:lumMod val="50000"/>
                <a:alpha val="8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7E8-D148-ACE6-1EF71BF719C7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7E8-D148-ACE6-1EF71BF719C7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7E8-D148-ACE6-1EF71BF719C7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7E8-D148-ACE6-1EF71BF719C7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7E8-D148-ACE6-1EF71BF719C7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7E8-D148-ACE6-1EF71BF719C7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7E8-D148-ACE6-1EF71BF719C7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7E8-D148-ACE6-1EF71BF719C7}"/>
              </c:ext>
            </c:extLst>
          </c:dPt>
          <c:dLbls>
            <c:dLbl>
              <c:idx val="2"/>
              <c:layout>
                <c:manualLayout>
                  <c:x val="-3.6762981819402863E-3"/>
                  <c:y val="8.1748201378648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7E8-D148-ACE6-1EF71BF719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1-5 Gruppen</c:v>
                </c:pt>
                <c:pt idx="1">
                  <c:v>6-10 Gruppen</c:v>
                </c:pt>
                <c:pt idx="2">
                  <c:v>Mehr als 10 Gruppen</c:v>
                </c:pt>
              </c:strCache>
            </c:strRef>
          </c:cat>
          <c:val>
            <c:numRef>
              <c:f>Tabelle1!$B$2:$B$4</c:f>
              <c:numCache>
                <c:formatCode>0%</c:formatCode>
                <c:ptCount val="3"/>
                <c:pt idx="0">
                  <c:v>0.72</c:v>
                </c:pt>
                <c:pt idx="1">
                  <c:v>0.24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7E8-D148-ACE6-1EF71BF71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9"/>
        <c:axId val="159419000"/>
        <c:axId val="159418608"/>
      </c:barChart>
      <c:catAx>
        <c:axId val="1594190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159418608"/>
        <c:crosses val="autoZero"/>
        <c:auto val="1"/>
        <c:lblAlgn val="ctr"/>
        <c:lblOffset val="100"/>
        <c:noMultiLvlLbl val="0"/>
      </c:catAx>
      <c:valAx>
        <c:axId val="15941860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59419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028067407992838"/>
          <c:y val="0.11524796564554053"/>
          <c:w val="0.74971932592007162"/>
          <c:h val="0.8631934887053366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0= überhaupt nicht -2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0AA-214C-9E7D-4A14518F095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0AA-214C-9E7D-4A14518F095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0AA-214C-9E7D-4A14518F095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0AA-214C-9E7D-4A14518F095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0AA-214C-9E7D-4A14518F095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0AA-214C-9E7D-4A14518F095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F0AA-214C-9E7D-4A14518F095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0AA-214C-9E7D-4A14518F095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F0AA-214C-9E7D-4A14518F095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F0AA-214C-9E7D-4A14518F0951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F0AA-214C-9E7D-4A14518F095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F0AA-214C-9E7D-4A14518F0951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F0AA-214C-9E7D-4A14518F0951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F0AA-214C-9E7D-4A14518F0951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F0AA-214C-9E7D-4A14518F0951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F0AA-214C-9E7D-4A14518F0951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F0AA-214C-9E7D-4A14518F0951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F0AA-214C-9E7D-4A14518F0951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F0AA-214C-9E7D-4A14518F095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GESAMT</c:v>
                </c:pt>
                <c:pt idx="2">
                  <c:v>20 bis 29 Jahre</c:v>
                </c:pt>
                <c:pt idx="3">
                  <c:v>30 bis 39 Jahre</c:v>
                </c:pt>
                <c:pt idx="4">
                  <c:v>40 bis 49 Jahre</c:v>
                </c:pt>
                <c:pt idx="5">
                  <c:v>50+ Jahre</c:v>
                </c:pt>
              </c:strCache>
            </c:strRef>
          </c:cat>
          <c:val>
            <c:numRef>
              <c:f>Tabelle1!$B$2:$B$7</c:f>
              <c:numCache>
                <c:formatCode>General</c:formatCode>
                <c:ptCount val="6"/>
                <c:pt idx="0" formatCode="0%">
                  <c:v>0.11</c:v>
                </c:pt>
                <c:pt idx="2" formatCode="0%">
                  <c:v>0.16</c:v>
                </c:pt>
                <c:pt idx="3" formatCode="0%">
                  <c:v>0.09</c:v>
                </c:pt>
                <c:pt idx="4" formatCode="0%">
                  <c:v>0.1</c:v>
                </c:pt>
                <c:pt idx="5" formatCode="0%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F0AA-214C-9E7D-4A14518F095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3, 4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GESAMT</c:v>
                </c:pt>
                <c:pt idx="2">
                  <c:v>20 bis 29 Jahre</c:v>
                </c:pt>
                <c:pt idx="3">
                  <c:v>30 bis 39 Jahre</c:v>
                </c:pt>
                <c:pt idx="4">
                  <c:v>40 bis 49 Jahre</c:v>
                </c:pt>
                <c:pt idx="5">
                  <c:v>50+ Jahre</c:v>
                </c:pt>
              </c:strCache>
            </c:strRef>
          </c:cat>
          <c:val>
            <c:numRef>
              <c:f>Tabelle1!$C$2:$C$7</c:f>
              <c:numCache>
                <c:formatCode>General</c:formatCode>
                <c:ptCount val="6"/>
                <c:pt idx="0" formatCode="0%">
                  <c:v>0.1</c:v>
                </c:pt>
                <c:pt idx="2" formatCode="0%">
                  <c:v>0.1</c:v>
                </c:pt>
                <c:pt idx="3" formatCode="0%">
                  <c:v>0.09</c:v>
                </c:pt>
                <c:pt idx="4" formatCode="0%">
                  <c:v>0.11</c:v>
                </c:pt>
                <c:pt idx="5" formatCode="0%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0AA-214C-9E7D-4A14518F0951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0AA-214C-9E7D-4A14518F095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0AA-214C-9E7D-4A14518F0951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0AA-214C-9E7D-4A14518F0951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0AA-214C-9E7D-4A14518F09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GESAMT</c:v>
                </c:pt>
                <c:pt idx="2">
                  <c:v>20 bis 29 Jahre</c:v>
                </c:pt>
                <c:pt idx="3">
                  <c:v>30 bis 39 Jahre</c:v>
                </c:pt>
                <c:pt idx="4">
                  <c:v>40 bis 49 Jahre</c:v>
                </c:pt>
                <c:pt idx="5">
                  <c:v>50+ Jahre</c:v>
                </c:pt>
              </c:strCache>
            </c:strRef>
          </c:cat>
          <c:val>
            <c:numRef>
              <c:f>Tabelle1!$D$2:$D$7</c:f>
              <c:numCache>
                <c:formatCode>General</c:formatCode>
                <c:ptCount val="6"/>
                <c:pt idx="0" formatCode="0%">
                  <c:v>7.0000000000000007E-2</c:v>
                </c:pt>
                <c:pt idx="2" formatCode="0%">
                  <c:v>0.03</c:v>
                </c:pt>
                <c:pt idx="3" formatCode="0%">
                  <c:v>0.06</c:v>
                </c:pt>
                <c:pt idx="4" formatCode="0%">
                  <c:v>0.02</c:v>
                </c:pt>
                <c:pt idx="5" formatCode="0%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F0AA-214C-9E7D-4A14518F0951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6, 7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GESAMT</c:v>
                </c:pt>
                <c:pt idx="2">
                  <c:v>20 bis 29 Jahre</c:v>
                </c:pt>
                <c:pt idx="3">
                  <c:v>30 bis 39 Jahre</c:v>
                </c:pt>
                <c:pt idx="4">
                  <c:v>40 bis 49 Jahre</c:v>
                </c:pt>
                <c:pt idx="5">
                  <c:v>50+ Jahre</c:v>
                </c:pt>
              </c:strCache>
            </c:strRef>
          </c:cat>
          <c:val>
            <c:numRef>
              <c:f>Tabelle1!$E$2:$E$7</c:f>
              <c:numCache>
                <c:formatCode>General</c:formatCode>
                <c:ptCount val="6"/>
                <c:pt idx="0" formatCode="0%">
                  <c:v>0.21</c:v>
                </c:pt>
                <c:pt idx="2" formatCode="0%">
                  <c:v>0.22</c:v>
                </c:pt>
                <c:pt idx="3" formatCode="0%">
                  <c:v>0.22</c:v>
                </c:pt>
                <c:pt idx="4" formatCode="0%">
                  <c:v>0.26</c:v>
                </c:pt>
                <c:pt idx="5" formatCode="0%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F0AA-214C-9E7D-4A14518F0951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8 -10= sehr stark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F0AA-214C-9E7D-4A14518F09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GESAMT</c:v>
                </c:pt>
                <c:pt idx="2">
                  <c:v>20 bis 29 Jahre</c:v>
                </c:pt>
                <c:pt idx="3">
                  <c:v>30 bis 39 Jahre</c:v>
                </c:pt>
                <c:pt idx="4">
                  <c:v>40 bis 49 Jahre</c:v>
                </c:pt>
                <c:pt idx="5">
                  <c:v>50+ Jahre</c:v>
                </c:pt>
              </c:strCache>
            </c:strRef>
          </c:cat>
          <c:val>
            <c:numRef>
              <c:f>Tabelle1!$F$2:$F$7</c:f>
              <c:numCache>
                <c:formatCode>General</c:formatCode>
                <c:ptCount val="6"/>
                <c:pt idx="0" formatCode="0%">
                  <c:v>0.48</c:v>
                </c:pt>
                <c:pt idx="2" formatCode="0%">
                  <c:v>0.47</c:v>
                </c:pt>
                <c:pt idx="3" formatCode="0%">
                  <c:v>0.55000000000000004</c:v>
                </c:pt>
                <c:pt idx="4" formatCode="0%">
                  <c:v>0.47</c:v>
                </c:pt>
                <c:pt idx="5" formatCode="0%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F0AA-214C-9E7D-4A14518F0951}"/>
            </c:ext>
          </c:extLst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Keine Angabe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507-CD48-B7CC-02AD516CFE21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507-CD48-B7CC-02AD516CFE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GESAMT</c:v>
                </c:pt>
                <c:pt idx="2">
                  <c:v>20 bis 29 Jahre</c:v>
                </c:pt>
                <c:pt idx="3">
                  <c:v>30 bis 39 Jahre</c:v>
                </c:pt>
                <c:pt idx="4">
                  <c:v>40 bis 49 Jahre</c:v>
                </c:pt>
                <c:pt idx="5">
                  <c:v>50+ Jahre</c:v>
                </c:pt>
              </c:strCache>
            </c:strRef>
          </c:cat>
          <c:val>
            <c:numRef>
              <c:f>Tabelle1!$G$2:$G$7</c:f>
              <c:numCache>
                <c:formatCode>General</c:formatCode>
                <c:ptCount val="6"/>
                <c:pt idx="0" formatCode="0%">
                  <c:v>0.02</c:v>
                </c:pt>
                <c:pt idx="2" formatCode="0%">
                  <c:v>0.01</c:v>
                </c:pt>
                <c:pt idx="3" formatCode="0%">
                  <c:v>0</c:v>
                </c:pt>
                <c:pt idx="4" formatCode="0%">
                  <c:v>0.03</c:v>
                </c:pt>
                <c:pt idx="5" formatCode="0%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1D0E-7040-8D72-9F44C694A6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22043148778286886"/>
          <c:y val="4.1222460542932875E-2"/>
          <c:w val="0.77485458483141489"/>
          <c:h val="6.073984976725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753086743169076"/>
          <c:y val="0.11524796564554053"/>
          <c:w val="0.65246913256830918"/>
          <c:h val="0.8631934887053366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0= überhaupt nicht -2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0AA-214C-9E7D-4A14518F095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0AA-214C-9E7D-4A14518F095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0AA-214C-9E7D-4A14518F095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0AA-214C-9E7D-4A14518F095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0AA-214C-9E7D-4A14518F095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0AA-214C-9E7D-4A14518F095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F0AA-214C-9E7D-4A14518F095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0AA-214C-9E7D-4A14518F095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F0AA-214C-9E7D-4A14518F095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F0AA-214C-9E7D-4A14518F0951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F0AA-214C-9E7D-4A14518F095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F0AA-214C-9E7D-4A14518F0951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F0AA-214C-9E7D-4A14518F0951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F0AA-214C-9E7D-4A14518F0951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F0AA-214C-9E7D-4A14518F0951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F0AA-214C-9E7D-4A14518F0951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F0AA-214C-9E7D-4A14518F0951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F0AA-214C-9E7D-4A14518F0951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F0AA-214C-9E7D-4A14518F095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Zu viele Kinder bei zu wenig Pädagog:innen</c:v>
                </c:pt>
                <c:pt idx="1">
                  <c:v>Zu wenig individuelle Förderung</c:v>
                </c:pt>
                <c:pt idx="2">
                  <c:v>Zusammensetzung der Gruppe(n)</c:v>
                </c:pt>
                <c:pt idx="3">
                  <c:v>Beengte räumliche Situation, schlechte Verfügbarkeit/Ausstattung der Räumlichkeiten</c:v>
                </c:pt>
                <c:pt idx="4">
                  <c:v>Zu wenig Bewegungsmöglichkeiten</c:v>
                </c:pt>
              </c:strCache>
            </c:strRef>
          </c:cat>
          <c:val>
            <c:numRef>
              <c:f>Tabelle1!$B$2:$B$6</c:f>
              <c:numCache>
                <c:formatCode>0%</c:formatCode>
                <c:ptCount val="5"/>
                <c:pt idx="0">
                  <c:v>0.09</c:v>
                </c:pt>
                <c:pt idx="1">
                  <c:v>0.14000000000000001</c:v>
                </c:pt>
                <c:pt idx="2">
                  <c:v>0.2</c:v>
                </c:pt>
                <c:pt idx="3">
                  <c:v>0.22</c:v>
                </c:pt>
                <c:pt idx="4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F0AA-214C-9E7D-4A14518F095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3, 4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Zu viele Kinder bei zu wenig Pädagog:innen</c:v>
                </c:pt>
                <c:pt idx="1">
                  <c:v>Zu wenig individuelle Förderung</c:v>
                </c:pt>
                <c:pt idx="2">
                  <c:v>Zusammensetzung der Gruppe(n)</c:v>
                </c:pt>
                <c:pt idx="3">
                  <c:v>Beengte räumliche Situation, schlechte Verfügbarkeit/Ausstattung der Räumlichkeiten</c:v>
                </c:pt>
                <c:pt idx="4">
                  <c:v>Zu wenig Bewegungsmöglichkeiten</c:v>
                </c:pt>
              </c:strCache>
            </c:strRef>
          </c:cat>
          <c:val>
            <c:numRef>
              <c:f>Tabelle1!$C$2:$C$6</c:f>
              <c:numCache>
                <c:formatCode>0%</c:formatCode>
                <c:ptCount val="5"/>
                <c:pt idx="0">
                  <c:v>0.06</c:v>
                </c:pt>
                <c:pt idx="1">
                  <c:v>0.17</c:v>
                </c:pt>
                <c:pt idx="2">
                  <c:v>0.12</c:v>
                </c:pt>
                <c:pt idx="3">
                  <c:v>0.19</c:v>
                </c:pt>
                <c:pt idx="4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0AA-214C-9E7D-4A14518F0951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0AA-214C-9E7D-4A14518F095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0AA-214C-9E7D-4A14518F0951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0AA-214C-9E7D-4A14518F0951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0AA-214C-9E7D-4A14518F09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Zu viele Kinder bei zu wenig Pädagog:innen</c:v>
                </c:pt>
                <c:pt idx="1">
                  <c:v>Zu wenig individuelle Förderung</c:v>
                </c:pt>
                <c:pt idx="2">
                  <c:v>Zusammensetzung der Gruppe(n)</c:v>
                </c:pt>
                <c:pt idx="3">
                  <c:v>Beengte räumliche Situation, schlechte Verfügbarkeit/Ausstattung der Räumlichkeiten</c:v>
                </c:pt>
                <c:pt idx="4">
                  <c:v>Zu wenig Bewegungsmöglichkeiten</c:v>
                </c:pt>
              </c:strCache>
            </c:strRef>
          </c:cat>
          <c:val>
            <c:numRef>
              <c:f>Tabelle1!$D$2:$D$6</c:f>
              <c:numCache>
                <c:formatCode>0%</c:formatCode>
                <c:ptCount val="5"/>
                <c:pt idx="0">
                  <c:v>0.03</c:v>
                </c:pt>
                <c:pt idx="1">
                  <c:v>0.12</c:v>
                </c:pt>
                <c:pt idx="2">
                  <c:v>0.1</c:v>
                </c:pt>
                <c:pt idx="3">
                  <c:v>7.0000000000000007E-2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F0AA-214C-9E7D-4A14518F0951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6, 7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Zu viele Kinder bei zu wenig Pädagog:innen</c:v>
                </c:pt>
                <c:pt idx="1">
                  <c:v>Zu wenig individuelle Förderung</c:v>
                </c:pt>
                <c:pt idx="2">
                  <c:v>Zusammensetzung der Gruppe(n)</c:v>
                </c:pt>
                <c:pt idx="3">
                  <c:v>Beengte räumliche Situation, schlechte Verfügbarkeit/Ausstattung der Räumlichkeiten</c:v>
                </c:pt>
                <c:pt idx="4">
                  <c:v>Zu wenig Bewegungsmöglichkeiten</c:v>
                </c:pt>
              </c:strCache>
            </c:strRef>
          </c:cat>
          <c:val>
            <c:numRef>
              <c:f>Tabelle1!$E$2:$E$6</c:f>
              <c:numCache>
                <c:formatCode>0%</c:formatCode>
                <c:ptCount val="5"/>
                <c:pt idx="0">
                  <c:v>0.12</c:v>
                </c:pt>
                <c:pt idx="1">
                  <c:v>0.19</c:v>
                </c:pt>
                <c:pt idx="2">
                  <c:v>0.26</c:v>
                </c:pt>
                <c:pt idx="3">
                  <c:v>0.16</c:v>
                </c:pt>
                <c:pt idx="4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F0AA-214C-9E7D-4A14518F0951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8 -10= sehr stark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Zu viele Kinder bei zu wenig Pädagog:innen</c:v>
                </c:pt>
                <c:pt idx="1">
                  <c:v>Zu wenig individuelle Förderung</c:v>
                </c:pt>
                <c:pt idx="2">
                  <c:v>Zusammensetzung der Gruppe(n)</c:v>
                </c:pt>
                <c:pt idx="3">
                  <c:v>Beengte räumliche Situation, schlechte Verfügbarkeit/Ausstattung der Räumlichkeiten</c:v>
                </c:pt>
                <c:pt idx="4">
                  <c:v>Zu wenig Bewegungsmöglichkeiten</c:v>
                </c:pt>
              </c:strCache>
            </c:strRef>
          </c:cat>
          <c:val>
            <c:numRef>
              <c:f>Tabelle1!$F$2:$F$6</c:f>
              <c:numCache>
                <c:formatCode>0%</c:formatCode>
                <c:ptCount val="5"/>
                <c:pt idx="0">
                  <c:v>0.68</c:v>
                </c:pt>
                <c:pt idx="1">
                  <c:v>0.37</c:v>
                </c:pt>
                <c:pt idx="2">
                  <c:v>0.3</c:v>
                </c:pt>
                <c:pt idx="3">
                  <c:v>0.3</c:v>
                </c:pt>
                <c:pt idx="4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F0AA-214C-9E7D-4A14518F0951}"/>
            </c:ext>
          </c:extLst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Keine Angabe/Trifft nicht zu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CA6-D644-997C-4A74E703ABA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CA6-D644-997C-4A74E703ABA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2CA6-D644-997C-4A74E703AB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Zu viele Kinder bei zu wenig Pädagog:innen</c:v>
                </c:pt>
                <c:pt idx="1">
                  <c:v>Zu wenig individuelle Förderung</c:v>
                </c:pt>
                <c:pt idx="2">
                  <c:v>Zusammensetzung der Gruppe(n)</c:v>
                </c:pt>
                <c:pt idx="3">
                  <c:v>Beengte räumliche Situation, schlechte Verfügbarkeit/Ausstattung der Räumlichkeiten</c:v>
                </c:pt>
                <c:pt idx="4">
                  <c:v>Zu wenig Bewegungsmöglichkeiten</c:v>
                </c:pt>
              </c:strCache>
            </c:strRef>
          </c:cat>
          <c:val>
            <c:numRef>
              <c:f>Tabelle1!$G$2:$G$6</c:f>
              <c:numCache>
                <c:formatCode>0%</c:formatCode>
                <c:ptCount val="5"/>
                <c:pt idx="0">
                  <c:v>0.03</c:v>
                </c:pt>
                <c:pt idx="1">
                  <c:v>0.01</c:v>
                </c:pt>
                <c:pt idx="2">
                  <c:v>0.01</c:v>
                </c:pt>
                <c:pt idx="3">
                  <c:v>0.05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1D0E-7040-8D72-9F44C694A6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33644926230777839"/>
          <c:y val="4.1222460542932875E-2"/>
          <c:w val="0.65863301345153291"/>
          <c:h val="6.073984976725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237276244265181"/>
          <c:y val="4.1119988980084982E-2"/>
          <c:w val="0.43939600153201597"/>
          <c:h val="0.9321374064964715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rgbClr val="E42187">
                <a:alpha val="80000"/>
              </a:srgb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10-4446-ACF4-94863661B31C}"/>
              </c:ext>
            </c:extLst>
          </c:dPt>
          <c:dPt>
            <c:idx val="1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10-4446-ACF4-94863661B31C}"/>
              </c:ext>
            </c:extLst>
          </c:dPt>
          <c:dPt>
            <c:idx val="2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10-4446-ACF4-94863661B31C}"/>
              </c:ext>
            </c:extLst>
          </c:dPt>
          <c:dPt>
            <c:idx val="3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510-4446-ACF4-94863661B31C}"/>
              </c:ext>
            </c:extLst>
          </c:dPt>
          <c:dPt>
            <c:idx val="4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510-4446-ACF4-94863661B31C}"/>
              </c:ext>
            </c:extLst>
          </c:dPt>
          <c:dPt>
            <c:idx val="5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510-4446-ACF4-94863661B31C}"/>
              </c:ext>
            </c:extLst>
          </c:dPt>
          <c:dPt>
            <c:idx val="6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510-4446-ACF4-94863661B31C}"/>
              </c:ext>
            </c:extLst>
          </c:dPt>
          <c:dPt>
            <c:idx val="7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510-4446-ACF4-94863661B31C}"/>
              </c:ext>
            </c:extLst>
          </c:dPt>
          <c:dPt>
            <c:idx val="8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BF89-934F-B99A-B4C467845E93}"/>
              </c:ext>
            </c:extLst>
          </c:dPt>
          <c:dPt>
            <c:idx val="9"/>
            <c:invertIfNegative val="0"/>
            <c:bubble3D val="0"/>
            <c:spPr>
              <a:solidFill>
                <a:srgbClr val="E42187">
                  <a:alpha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0A7C-49BD-AEC3-3435A6A2A610}"/>
              </c:ext>
            </c:extLst>
          </c:dPt>
          <c:dLbls>
            <c:dLbl>
              <c:idx val="2"/>
              <c:layout>
                <c:manualLayout>
                  <c:x val="-3.6762981819402863E-3"/>
                  <c:y val="8.1748201378648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510-4446-ACF4-94863661B3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Kindergartenpädagog:in</c:v>
                </c:pt>
                <c:pt idx="1">
                  <c:v>Sonderkindergartenpädagog:in (SOKI)</c:v>
                </c:pt>
                <c:pt idx="2">
                  <c:v>Kindergartenleiter:in mit Gruppenbetreuung</c:v>
                </c:pt>
                <c:pt idx="3">
                  <c:v>Ausschließlich Kindergartenleitung</c:v>
                </c:pt>
                <c:pt idx="4">
                  <c:v>Kindergarten-Betreuer:in</c:v>
                </c:pt>
              </c:strCache>
            </c:strRef>
          </c:cat>
          <c:val>
            <c:numRef>
              <c:f>Tabelle1!$B$2:$B$6</c:f>
              <c:numCache>
                <c:formatCode>0%</c:formatCode>
                <c:ptCount val="5"/>
                <c:pt idx="0">
                  <c:v>0.42440523778302736</c:v>
                </c:pt>
                <c:pt idx="1">
                  <c:v>3.9752748140814462E-2</c:v>
                </c:pt>
                <c:pt idx="2">
                  <c:v>0.22883571743404832</c:v>
                </c:pt>
                <c:pt idx="3">
                  <c:v>0.10375507243202312</c:v>
                </c:pt>
                <c:pt idx="4">
                  <c:v>0.16072264385804527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510-4446-ACF4-94863661B3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7"/>
        <c:axId val="159419000"/>
        <c:axId val="159418608"/>
      </c:barChart>
      <c:catAx>
        <c:axId val="1594190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159418608"/>
        <c:crosses val="autoZero"/>
        <c:auto val="1"/>
        <c:lblAlgn val="ctr"/>
        <c:lblOffset val="100"/>
        <c:noMultiLvlLbl val="0"/>
      </c:catAx>
      <c:valAx>
        <c:axId val="15941860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59419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Gesamt</c:v>
                </c:pt>
              </c:strCache>
            </c:strRef>
          </c:tx>
          <c:spPr>
            <a:solidFill>
              <a:srgbClr val="F7A71C"/>
            </a:solidFill>
          </c:spPr>
          <c:dPt>
            <c:idx val="0"/>
            <c:bubble3D val="0"/>
            <c:spPr>
              <a:solidFill>
                <a:srgbClr val="E42187">
                  <a:alpha val="70000"/>
                </a:srgb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7E8-4CFF-A204-317520D956DA}"/>
              </c:ext>
            </c:extLst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7E8-4CFF-A204-317520D956D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7E8-4CFF-A204-317520D956DA}"/>
              </c:ext>
            </c:extLst>
          </c:dPt>
          <c:dPt>
            <c:idx val="3"/>
            <c:bubble3D val="0"/>
            <c:spPr>
              <a:solidFill>
                <a:srgbClr val="F7A71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7E8-4CFF-A204-317520D956DA}"/>
              </c:ext>
            </c:extLst>
          </c:dPt>
          <c:dPt>
            <c:idx val="4"/>
            <c:bubble3D val="0"/>
            <c:spPr>
              <a:solidFill>
                <a:srgbClr val="F7A71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7E8-4CFF-A204-317520D956D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7E8-4CFF-A204-317520D956D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E8-4CFF-A204-317520D956D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E8-4CFF-A204-317520D956D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7E8-4CFF-A204-317520D956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Tabelle1!$A$2:$A$4</c:f>
              <c:strCache>
                <c:ptCount val="3"/>
                <c:pt idx="0">
                  <c:v>Privat</c:v>
                </c:pt>
                <c:pt idx="1">
                  <c:v>Öffentlich</c:v>
                </c:pt>
                <c:pt idx="2">
                  <c:v>Anderes</c:v>
                </c:pt>
              </c:strCache>
            </c:strRef>
          </c:cat>
          <c:val>
            <c:numRef>
              <c:f>Tabelle1!$B$2:$B$4</c:f>
              <c:numCache>
                <c:formatCode>0%</c:formatCode>
                <c:ptCount val="3"/>
                <c:pt idx="0">
                  <c:v>0.46</c:v>
                </c:pt>
                <c:pt idx="1">
                  <c:v>0.53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7E8-4CFF-A204-317520D956D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315"/>
        <c:holeSize val="66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079883530836272"/>
          <c:y val="0.11524796564554053"/>
          <c:w val="0.43920116469163734"/>
          <c:h val="0.8631934887053366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 = sehr gut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802-B943-8CB4-4405E857846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802-B943-8CB4-4405E857846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802-B943-8CB4-4405E857846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802-B943-8CB4-4405E857846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802-B943-8CB4-4405E857846F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802-B943-8CB4-4405E857846F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802-B943-8CB4-4405E857846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802-B943-8CB4-4405E857846F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802-B943-8CB4-4405E857846F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802-B943-8CB4-4405E857846F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802-B943-8CB4-4405E857846F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802-B943-8CB4-4405E857846F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802-B943-8CB4-4405E857846F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3802-B943-8CB4-4405E857846F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802-B943-8CB4-4405E857846F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802-B943-8CB4-4405E857846F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802-B943-8CB4-4405E857846F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802-B943-8CB4-4405E857846F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3802-B943-8CB4-4405E85784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Das allgemeine Klima, wie gerne die Kinder in den KiGa kommen</c:v>
                </c:pt>
                <c:pt idx="1">
                  <c:v>Tägliche Öffnungszeiten</c:v>
                </c:pt>
                <c:pt idx="2">
                  <c:v>Umgang mit Kindern untersch. Herkunft oder nicht-deutscher Mutterspr.</c:v>
                </c:pt>
                <c:pt idx="3">
                  <c:v>Betreuungsmöglichkeiten in den Ferien oder an anderen freien Tagen</c:v>
                </c:pt>
                <c:pt idx="4">
                  <c:v>Umgang der Pädagog:innen mit Konflikten unter Kindern</c:v>
                </c:pt>
                <c:pt idx="5">
                  <c:v>Ausstattung mit Spielsachen und Beschäftigungsmaterialien, pädagogischer Wert</c:v>
                </c:pt>
                <c:pt idx="6">
                  <c:v>Umgang mit Kindern mit besonderen Bedürfnissen im ganzen Kindergarten</c:v>
                </c:pt>
                <c:pt idx="7">
                  <c:v>Kommunikationsmöglichkeiten mit den Eltern über Telefon/Video, Plattformen</c:v>
                </c:pt>
                <c:pt idx="8">
                  <c:v>Allgemeine Ausstattung des Kindergartens</c:v>
                </c:pt>
              </c:strCache>
            </c:strRef>
          </c:cat>
          <c:val>
            <c:numRef>
              <c:f>Tabelle1!$B$2:$B$10</c:f>
              <c:numCache>
                <c:formatCode>0%</c:formatCode>
                <c:ptCount val="9"/>
                <c:pt idx="0">
                  <c:v>0.57999999999999996</c:v>
                </c:pt>
                <c:pt idx="1">
                  <c:v>0.63</c:v>
                </c:pt>
                <c:pt idx="2">
                  <c:v>0.5</c:v>
                </c:pt>
                <c:pt idx="3">
                  <c:v>0.57999999999999996</c:v>
                </c:pt>
                <c:pt idx="4">
                  <c:v>0.43</c:v>
                </c:pt>
                <c:pt idx="5">
                  <c:v>0.39</c:v>
                </c:pt>
                <c:pt idx="6">
                  <c:v>0.39</c:v>
                </c:pt>
                <c:pt idx="7">
                  <c:v>0.41</c:v>
                </c:pt>
                <c:pt idx="8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802-B943-8CB4-4405E857846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Das allgemeine Klima, wie gerne die Kinder in den KiGa kommen</c:v>
                </c:pt>
                <c:pt idx="1">
                  <c:v>Tägliche Öffnungszeiten</c:v>
                </c:pt>
                <c:pt idx="2">
                  <c:v>Umgang mit Kindern untersch. Herkunft oder nicht-deutscher Mutterspr.</c:v>
                </c:pt>
                <c:pt idx="3">
                  <c:v>Betreuungsmöglichkeiten in den Ferien oder an anderen freien Tagen</c:v>
                </c:pt>
                <c:pt idx="4">
                  <c:v>Umgang der Pädagog:innen mit Konflikten unter Kindern</c:v>
                </c:pt>
                <c:pt idx="5">
                  <c:v>Ausstattung mit Spielsachen und Beschäftigungsmaterialien, pädagogischer Wert</c:v>
                </c:pt>
                <c:pt idx="6">
                  <c:v>Umgang mit Kindern mit besonderen Bedürfnissen im ganzen Kindergarten</c:v>
                </c:pt>
                <c:pt idx="7">
                  <c:v>Kommunikationsmöglichkeiten mit den Eltern über Telefon/Video, Plattformen</c:v>
                </c:pt>
                <c:pt idx="8">
                  <c:v>Allgemeine Ausstattung des Kindergartens</c:v>
                </c:pt>
              </c:strCache>
            </c:strRef>
          </c:cat>
          <c:val>
            <c:numRef>
              <c:f>Tabelle1!$C$2:$C$10</c:f>
              <c:numCache>
                <c:formatCode>0%</c:formatCode>
                <c:ptCount val="9"/>
                <c:pt idx="0">
                  <c:v>0.34</c:v>
                </c:pt>
                <c:pt idx="1">
                  <c:v>0.25</c:v>
                </c:pt>
                <c:pt idx="2">
                  <c:v>0.33</c:v>
                </c:pt>
                <c:pt idx="3">
                  <c:v>0.22</c:v>
                </c:pt>
                <c:pt idx="4">
                  <c:v>0.42</c:v>
                </c:pt>
                <c:pt idx="5">
                  <c:v>0.36</c:v>
                </c:pt>
                <c:pt idx="6">
                  <c:v>0.36</c:v>
                </c:pt>
                <c:pt idx="7">
                  <c:v>0.28999999999999998</c:v>
                </c:pt>
                <c:pt idx="8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802-B943-8CB4-4405E857846F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802-B943-8CB4-4405E857846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802-B943-8CB4-4405E857846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802-B943-8CB4-4405E857846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3802-B943-8CB4-4405E85784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Das allgemeine Klima, wie gerne die Kinder in den KiGa kommen</c:v>
                </c:pt>
                <c:pt idx="1">
                  <c:v>Tägliche Öffnungszeiten</c:v>
                </c:pt>
                <c:pt idx="2">
                  <c:v>Umgang mit Kindern untersch. Herkunft oder nicht-deutscher Mutterspr.</c:v>
                </c:pt>
                <c:pt idx="3">
                  <c:v>Betreuungsmöglichkeiten in den Ferien oder an anderen freien Tagen</c:v>
                </c:pt>
                <c:pt idx="4">
                  <c:v>Umgang der Pädagog:innen mit Konflikten unter Kindern</c:v>
                </c:pt>
                <c:pt idx="5">
                  <c:v>Ausstattung mit Spielsachen und Beschäftigungsmaterialien, pädagogischer Wert</c:v>
                </c:pt>
                <c:pt idx="6">
                  <c:v>Umgang mit Kindern mit besonderen Bedürfnissen im ganzen Kindergarten</c:v>
                </c:pt>
                <c:pt idx="7">
                  <c:v>Kommunikationsmöglichkeiten mit den Eltern über Telefon/Video, Plattformen</c:v>
                </c:pt>
                <c:pt idx="8">
                  <c:v>Allgemeine Ausstattung des Kindergartens</c:v>
                </c:pt>
              </c:strCache>
            </c:strRef>
          </c:cat>
          <c:val>
            <c:numRef>
              <c:f>Tabelle1!$D$2:$D$10</c:f>
              <c:numCache>
                <c:formatCode>0%</c:formatCode>
                <c:ptCount val="9"/>
                <c:pt idx="0">
                  <c:v>0.06</c:v>
                </c:pt>
                <c:pt idx="1">
                  <c:v>7.0000000000000007E-2</c:v>
                </c:pt>
                <c:pt idx="2">
                  <c:v>0.15</c:v>
                </c:pt>
                <c:pt idx="3">
                  <c:v>0.12</c:v>
                </c:pt>
                <c:pt idx="4">
                  <c:v>0.12</c:v>
                </c:pt>
                <c:pt idx="5">
                  <c:v>0.18</c:v>
                </c:pt>
                <c:pt idx="6">
                  <c:v>0.17</c:v>
                </c:pt>
                <c:pt idx="7">
                  <c:v>0.17</c:v>
                </c:pt>
                <c:pt idx="8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802-B943-8CB4-4405E857846F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4F4-934A-A637-2EDFE76DFFA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7EF-6644-9C32-1B38B066849E}"/>
                </c:ext>
              </c:extLst>
            </c:dLbl>
            <c:dLbl>
              <c:idx val="6"/>
              <c:layout>
                <c:manualLayout>
                  <c:x val="-6.5653237434802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BC0-564D-9A08-6E946096E8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Das allgemeine Klima, wie gerne die Kinder in den KiGa kommen</c:v>
                </c:pt>
                <c:pt idx="1">
                  <c:v>Tägliche Öffnungszeiten</c:v>
                </c:pt>
                <c:pt idx="2">
                  <c:v>Umgang mit Kindern untersch. Herkunft oder nicht-deutscher Mutterspr.</c:v>
                </c:pt>
                <c:pt idx="3">
                  <c:v>Betreuungsmöglichkeiten in den Ferien oder an anderen freien Tagen</c:v>
                </c:pt>
                <c:pt idx="4">
                  <c:v>Umgang der Pädagog:innen mit Konflikten unter Kindern</c:v>
                </c:pt>
                <c:pt idx="5">
                  <c:v>Ausstattung mit Spielsachen und Beschäftigungsmaterialien, pädagogischer Wert</c:v>
                </c:pt>
                <c:pt idx="6">
                  <c:v>Umgang mit Kindern mit besonderen Bedürfnissen im ganzen Kindergarten</c:v>
                </c:pt>
                <c:pt idx="7">
                  <c:v>Kommunikationsmöglichkeiten mit den Eltern über Telefon/Video, Plattformen</c:v>
                </c:pt>
                <c:pt idx="8">
                  <c:v>Allgemeine Ausstattung des Kindergartens</c:v>
                </c:pt>
              </c:strCache>
            </c:strRef>
          </c:cat>
          <c:val>
            <c:numRef>
              <c:f>Tabelle1!$E$2:$E$10</c:f>
              <c:numCache>
                <c:formatCode>0%</c:formatCode>
                <c:ptCount val="9"/>
                <c:pt idx="0">
                  <c:v>0.01</c:v>
                </c:pt>
                <c:pt idx="1">
                  <c:v>0.04</c:v>
                </c:pt>
                <c:pt idx="2">
                  <c:v>0.02</c:v>
                </c:pt>
                <c:pt idx="3">
                  <c:v>0.06</c:v>
                </c:pt>
                <c:pt idx="4">
                  <c:v>0.03</c:v>
                </c:pt>
                <c:pt idx="5">
                  <c:v>0.05</c:v>
                </c:pt>
                <c:pt idx="6">
                  <c:v>0.05</c:v>
                </c:pt>
                <c:pt idx="7">
                  <c:v>7.0000000000000007E-2</c:v>
                </c:pt>
                <c:pt idx="8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3802-B943-8CB4-4405E857846F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5 = nicht genügend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3802-B943-8CB4-4405E857846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7EF-6644-9C32-1B38B066849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89F-3C4C-A988-7D400E5936B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7EF-6644-9C32-1B38B066849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89F-3C4C-A988-7D400E5936B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7EF-6644-9C32-1B38B066849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7EF-6644-9C32-1B38B06684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Tabelle1!$A$2:$A$10</c:f>
              <c:strCache>
                <c:ptCount val="9"/>
                <c:pt idx="0">
                  <c:v>Das allgemeine Klima, wie gerne die Kinder in den KiGa kommen</c:v>
                </c:pt>
                <c:pt idx="1">
                  <c:v>Tägliche Öffnungszeiten</c:v>
                </c:pt>
                <c:pt idx="2">
                  <c:v>Umgang mit Kindern untersch. Herkunft oder nicht-deutscher Mutterspr.</c:v>
                </c:pt>
                <c:pt idx="3">
                  <c:v>Betreuungsmöglichkeiten in den Ferien oder an anderen freien Tagen</c:v>
                </c:pt>
                <c:pt idx="4">
                  <c:v>Umgang der Pädagog:innen mit Konflikten unter Kindern</c:v>
                </c:pt>
                <c:pt idx="5">
                  <c:v>Ausstattung mit Spielsachen und Beschäftigungsmaterialien, pädagogischer Wert</c:v>
                </c:pt>
                <c:pt idx="6">
                  <c:v>Umgang mit Kindern mit besonderen Bedürfnissen im ganzen Kindergarten</c:v>
                </c:pt>
                <c:pt idx="7">
                  <c:v>Kommunikationsmöglichkeiten mit den Eltern über Telefon/Video, Plattformen</c:v>
                </c:pt>
                <c:pt idx="8">
                  <c:v>Allgemeine Ausstattung des Kindergartens</c:v>
                </c:pt>
              </c:strCache>
            </c:strRef>
          </c:cat>
          <c:val>
            <c:numRef>
              <c:f>Tabelle1!$F$2:$F$10</c:f>
              <c:numCache>
                <c:formatCode>0%</c:formatCode>
                <c:ptCount val="9"/>
                <c:pt idx="0">
                  <c:v>0</c:v>
                </c:pt>
                <c:pt idx="1">
                  <c:v>0.01</c:v>
                </c:pt>
                <c:pt idx="2">
                  <c:v>0</c:v>
                </c:pt>
                <c:pt idx="3">
                  <c:v>0.02</c:v>
                </c:pt>
                <c:pt idx="4">
                  <c:v>0</c:v>
                </c:pt>
                <c:pt idx="5">
                  <c:v>0.02</c:v>
                </c:pt>
                <c:pt idx="6">
                  <c:v>0.04</c:v>
                </c:pt>
                <c:pt idx="7">
                  <c:v>0.05</c:v>
                </c:pt>
                <c:pt idx="8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3802-B943-8CB4-4405E85784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53077618281479988"/>
          <c:y val="4.1222460542932875E-2"/>
          <c:w val="0.46922381718520018"/>
          <c:h val="6.073984976725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922736220472439"/>
          <c:y val="3.9503695589102751E-2"/>
          <c:w val="0.52077263779527549"/>
          <c:h val="0.8388424540589269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1. Rang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DED-6B4B-8800-6F07BC6A6B26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ED-6B4B-8800-6F07BC6A6B26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ED-6B4B-8800-6F07BC6A6B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Allgemeine Ausstattung des Kindergartens: Gebäude, Gruppenräume, Turnsaal, Garten, Möbel, Einrichtung, …</c:v>
                </c:pt>
                <c:pt idx="1">
                  <c:v>Umgang mit Kindern mit besonderen Bedürfnissen im ganzen Kindergarten</c:v>
                </c:pt>
                <c:pt idx="2">
                  <c:v>Ausstattung mit Spielsachen und Beschäftigungsmaterialien, pädagogischer Wert</c:v>
                </c:pt>
                <c:pt idx="3">
                  <c:v>Umgang mit Kindern unterschiedlicher Herkunft oder nicht-deutscher Muttersprache im ganzen Kindergarten </c:v>
                </c:pt>
                <c:pt idx="4">
                  <c:v>Kommunikationsmöglichkeiten mit den Eltern über Telefon- oder Videokonferenz, Plattformen wie z.B. KidsFox, E-Mail, …</c:v>
                </c:pt>
                <c:pt idx="5">
                  <c:v>Tägliche Öffnungszeiten</c:v>
                </c:pt>
                <c:pt idx="6">
                  <c:v>Betreuungsmöglichkeiten in den Ferien oder an anderen freien Tagen</c:v>
                </c:pt>
              </c:strCache>
            </c:strRef>
          </c:cat>
          <c:val>
            <c:numRef>
              <c:f>Tabelle1!$B$2:$B$8</c:f>
              <c:numCache>
                <c:formatCode>0%</c:formatCode>
                <c:ptCount val="7"/>
                <c:pt idx="0">
                  <c:v>0.24</c:v>
                </c:pt>
                <c:pt idx="1">
                  <c:v>0.32</c:v>
                </c:pt>
                <c:pt idx="2">
                  <c:v>0.21</c:v>
                </c:pt>
                <c:pt idx="3">
                  <c:v>0.08</c:v>
                </c:pt>
                <c:pt idx="4">
                  <c:v>7.0000000000000007E-2</c:v>
                </c:pt>
                <c:pt idx="5">
                  <c:v>0.05</c:v>
                </c:pt>
                <c:pt idx="6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ED-8C4B-8175-14A89CB605A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2. Rang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59-A443-AE2D-B8B0A2EBD2D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ED-6B4B-8800-6F07BC6A6B26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ED-6B4B-8800-6F07BC6A6B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Allgemeine Ausstattung des Kindergartens: Gebäude, Gruppenräume, Turnsaal, Garten, Möbel, Einrichtung, …</c:v>
                </c:pt>
                <c:pt idx="1">
                  <c:v>Umgang mit Kindern mit besonderen Bedürfnissen im ganzen Kindergarten</c:v>
                </c:pt>
                <c:pt idx="2">
                  <c:v>Ausstattung mit Spielsachen und Beschäftigungsmaterialien, pädagogischer Wert</c:v>
                </c:pt>
                <c:pt idx="3">
                  <c:v>Umgang mit Kindern unterschiedlicher Herkunft oder nicht-deutscher Muttersprache im ganzen Kindergarten </c:v>
                </c:pt>
                <c:pt idx="4">
                  <c:v>Kommunikationsmöglichkeiten mit den Eltern über Telefon- oder Videokonferenz, Plattformen wie z.B. KidsFox, E-Mail, …</c:v>
                </c:pt>
                <c:pt idx="5">
                  <c:v>Tägliche Öffnungszeiten</c:v>
                </c:pt>
                <c:pt idx="6">
                  <c:v>Betreuungsmöglichkeiten in den Ferien oder an anderen freien Tagen</c:v>
                </c:pt>
              </c:strCache>
            </c:strRef>
          </c:cat>
          <c:val>
            <c:numRef>
              <c:f>Tabelle1!$C$2:$C$8</c:f>
              <c:numCache>
                <c:formatCode>0%</c:formatCode>
                <c:ptCount val="7"/>
                <c:pt idx="0">
                  <c:v>0.27</c:v>
                </c:pt>
                <c:pt idx="1">
                  <c:v>0.17</c:v>
                </c:pt>
                <c:pt idx="2">
                  <c:v>0.17</c:v>
                </c:pt>
                <c:pt idx="3">
                  <c:v>0.18</c:v>
                </c:pt>
                <c:pt idx="4">
                  <c:v>0.12</c:v>
                </c:pt>
                <c:pt idx="5">
                  <c:v>0.08</c:v>
                </c:pt>
                <c:pt idx="6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ED-8C4B-8175-14A89CB605AF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Summe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ED-8C4B-8175-14A89CB605AF}"/>
                </c:ext>
              </c:extLst>
            </c:dLbl>
            <c:dLbl>
              <c:idx val="1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ED-8C4B-8175-14A89CB605AF}"/>
                </c:ext>
              </c:extLst>
            </c:dLbl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4ED-8C4B-8175-14A89CB605AF}"/>
                </c:ext>
              </c:extLst>
            </c:dLbl>
            <c:dLbl>
              <c:idx val="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ED-8C4B-8175-14A89CB605AF}"/>
                </c:ext>
              </c:extLst>
            </c:dLbl>
            <c:dLbl>
              <c:idx val="4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4ED-8C4B-8175-14A89CB605AF}"/>
                </c:ext>
              </c:extLst>
            </c:dLbl>
            <c:dLbl>
              <c:idx val="5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4ED-8C4B-8175-14A89CB605AF}"/>
                </c:ext>
              </c:extLst>
            </c:dLbl>
            <c:dLbl>
              <c:idx val="6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4ED-8C4B-8175-14A89CB605AF}"/>
                </c:ext>
              </c:extLst>
            </c:dLbl>
            <c:dLbl>
              <c:idx val="7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4ED-8C4B-8175-14A89CB605AF}"/>
                </c:ext>
              </c:extLst>
            </c:dLbl>
            <c:dLbl>
              <c:idx val="8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4ED-8C4B-8175-14A89CB605AF}"/>
                </c:ext>
              </c:extLst>
            </c:dLbl>
            <c:dLbl>
              <c:idx val="9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4ED-8C4B-8175-14A89CB605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Allgemeine Ausstattung des Kindergartens: Gebäude, Gruppenräume, Turnsaal, Garten, Möbel, Einrichtung, …</c:v>
                </c:pt>
                <c:pt idx="1">
                  <c:v>Umgang mit Kindern mit besonderen Bedürfnissen im ganzen Kindergarten</c:v>
                </c:pt>
                <c:pt idx="2">
                  <c:v>Ausstattung mit Spielsachen und Beschäftigungsmaterialien, pädagogischer Wert</c:v>
                </c:pt>
                <c:pt idx="3">
                  <c:v>Umgang mit Kindern unterschiedlicher Herkunft oder nicht-deutscher Muttersprache im ganzen Kindergarten </c:v>
                </c:pt>
                <c:pt idx="4">
                  <c:v>Kommunikationsmöglichkeiten mit den Eltern über Telefon- oder Videokonferenz, Plattformen wie z.B. KidsFox, E-Mail, …</c:v>
                </c:pt>
                <c:pt idx="5">
                  <c:v>Tägliche Öffnungszeiten</c:v>
                </c:pt>
                <c:pt idx="6">
                  <c:v>Betreuungsmöglichkeiten in den Ferien oder an anderen freien Tagen</c:v>
                </c:pt>
              </c:strCache>
            </c:strRef>
          </c:cat>
          <c:val>
            <c:numRef>
              <c:f>Tabelle1!$D$2:$D$8</c:f>
              <c:numCache>
                <c:formatCode>0%</c:formatCode>
                <c:ptCount val="7"/>
                <c:pt idx="0">
                  <c:v>0.51</c:v>
                </c:pt>
                <c:pt idx="1">
                  <c:v>0.49</c:v>
                </c:pt>
                <c:pt idx="2">
                  <c:v>0.38</c:v>
                </c:pt>
                <c:pt idx="3">
                  <c:v>0.26</c:v>
                </c:pt>
                <c:pt idx="4">
                  <c:v>0.19</c:v>
                </c:pt>
                <c:pt idx="5">
                  <c:v>0.13</c:v>
                </c:pt>
                <c:pt idx="6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ED-8C4B-8175-14A89CB605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7020160"/>
        <c:axId val="1959777280"/>
      </c:barChart>
      <c:catAx>
        <c:axId val="7570201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1959777280"/>
        <c:crosses val="autoZero"/>
        <c:auto val="1"/>
        <c:lblAlgn val="ctr"/>
        <c:lblOffset val="100"/>
        <c:noMultiLvlLbl val="0"/>
      </c:catAx>
      <c:valAx>
        <c:axId val="195977728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75702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7578077033584054"/>
          <c:y val="8.4823901533950165E-3"/>
          <c:w val="0.29794133332534184"/>
          <c:h val="5.51662963412951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753086743169076"/>
          <c:y val="0.11524796564554053"/>
          <c:w val="0.65246913256830918"/>
          <c:h val="0.8631934887053366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 = sehr gut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802-B943-8CB4-4405E857846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802-B943-8CB4-4405E857846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802-B943-8CB4-4405E857846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802-B943-8CB4-4405E857846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802-B943-8CB4-4405E857846F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802-B943-8CB4-4405E857846F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802-B943-8CB4-4405E857846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802-B943-8CB4-4405E857846F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802-B943-8CB4-4405E857846F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802-B943-8CB4-4405E857846F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802-B943-8CB4-4405E857846F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802-B943-8CB4-4405E857846F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802-B943-8CB4-4405E857846F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3802-B943-8CB4-4405E857846F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802-B943-8CB4-4405E857846F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802-B943-8CB4-4405E857846F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802-B943-8CB4-4405E857846F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802-B943-8CB4-4405E857846F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3802-B943-8CB4-4405E85784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Tabelle1!$A$2:$A$9</c:f>
              <c:strCache>
                <c:ptCount val="8"/>
                <c:pt idx="0">
                  <c:v>Freies und selbständiges Spielen</c:v>
                </c:pt>
                <c:pt idx="1">
                  <c:v>Einfache, tägliche Verrichtungen </c:v>
                </c:pt>
                <c:pt idx="2">
                  <c:v>Kreative Tätigkeiten</c:v>
                </c:pt>
                <c:pt idx="3">
                  <c:v>Soziale Beziehungen </c:v>
                </c:pt>
                <c:pt idx="4">
                  <c:v>Sprache und Kommunikation</c:v>
                </c:pt>
                <c:pt idx="5">
                  <c:v>Umgang mit Emotionen</c:v>
                </c:pt>
                <c:pt idx="6">
                  <c:v>Turnen, einfache Bewegungen, Ballspielen, Tanzen</c:v>
                </c:pt>
                <c:pt idx="7">
                  <c:v>Vorbereitung auf den Eintritt in die Volksschule</c:v>
                </c:pt>
              </c:strCache>
            </c:strRef>
          </c:cat>
          <c:val>
            <c:numRef>
              <c:f>Tabelle1!$B$2:$B$9</c:f>
              <c:numCache>
                <c:formatCode>0%</c:formatCode>
                <c:ptCount val="8"/>
                <c:pt idx="0">
                  <c:v>0.6</c:v>
                </c:pt>
                <c:pt idx="1">
                  <c:v>0.55000000000000004</c:v>
                </c:pt>
                <c:pt idx="2">
                  <c:v>0.53</c:v>
                </c:pt>
                <c:pt idx="3">
                  <c:v>0.5</c:v>
                </c:pt>
                <c:pt idx="4">
                  <c:v>0.38</c:v>
                </c:pt>
                <c:pt idx="5">
                  <c:v>0.37</c:v>
                </c:pt>
                <c:pt idx="6">
                  <c:v>0.42</c:v>
                </c:pt>
                <c:pt idx="7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802-B943-8CB4-4405E857846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Tabelle1!$A$2:$A$9</c:f>
              <c:strCache>
                <c:ptCount val="8"/>
                <c:pt idx="0">
                  <c:v>Freies und selbständiges Spielen</c:v>
                </c:pt>
                <c:pt idx="1">
                  <c:v>Einfache, tägliche Verrichtungen </c:v>
                </c:pt>
                <c:pt idx="2">
                  <c:v>Kreative Tätigkeiten</c:v>
                </c:pt>
                <c:pt idx="3">
                  <c:v>Soziale Beziehungen </c:v>
                </c:pt>
                <c:pt idx="4">
                  <c:v>Sprache und Kommunikation</c:v>
                </c:pt>
                <c:pt idx="5">
                  <c:v>Umgang mit Emotionen</c:v>
                </c:pt>
                <c:pt idx="6">
                  <c:v>Turnen, einfache Bewegungen, Ballspielen, Tanzen</c:v>
                </c:pt>
                <c:pt idx="7">
                  <c:v>Vorbereitung auf den Eintritt in die Volksschule</c:v>
                </c:pt>
              </c:strCache>
            </c:strRef>
          </c:cat>
          <c:val>
            <c:numRef>
              <c:f>Tabelle1!$C$2:$C$9</c:f>
              <c:numCache>
                <c:formatCode>0%</c:formatCode>
                <c:ptCount val="8"/>
                <c:pt idx="0">
                  <c:v>0.32</c:v>
                </c:pt>
                <c:pt idx="1">
                  <c:v>0.33</c:v>
                </c:pt>
                <c:pt idx="2">
                  <c:v>0.35</c:v>
                </c:pt>
                <c:pt idx="3">
                  <c:v>0.35</c:v>
                </c:pt>
                <c:pt idx="4">
                  <c:v>0.41</c:v>
                </c:pt>
                <c:pt idx="5">
                  <c:v>0.43</c:v>
                </c:pt>
                <c:pt idx="6">
                  <c:v>0.37</c:v>
                </c:pt>
                <c:pt idx="7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802-B943-8CB4-4405E857846F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802-B943-8CB4-4405E857846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802-B943-8CB4-4405E857846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802-B943-8CB4-4405E857846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3802-B943-8CB4-4405E85784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Tabelle1!$A$2:$A$9</c:f>
              <c:strCache>
                <c:ptCount val="8"/>
                <c:pt idx="0">
                  <c:v>Freies und selbständiges Spielen</c:v>
                </c:pt>
                <c:pt idx="1">
                  <c:v>Einfache, tägliche Verrichtungen </c:v>
                </c:pt>
                <c:pt idx="2">
                  <c:v>Kreative Tätigkeiten</c:v>
                </c:pt>
                <c:pt idx="3">
                  <c:v>Soziale Beziehungen </c:v>
                </c:pt>
                <c:pt idx="4">
                  <c:v>Sprache und Kommunikation</c:v>
                </c:pt>
                <c:pt idx="5">
                  <c:v>Umgang mit Emotionen</c:v>
                </c:pt>
                <c:pt idx="6">
                  <c:v>Turnen, einfache Bewegungen, Ballspielen, Tanzen</c:v>
                </c:pt>
                <c:pt idx="7">
                  <c:v>Vorbereitung auf den Eintritt in die Volksschule</c:v>
                </c:pt>
              </c:strCache>
            </c:strRef>
          </c:cat>
          <c:val>
            <c:numRef>
              <c:f>Tabelle1!$D$2:$D$9</c:f>
              <c:numCache>
                <c:formatCode>0%</c:formatCode>
                <c:ptCount val="8"/>
                <c:pt idx="0">
                  <c:v>0.06</c:v>
                </c:pt>
                <c:pt idx="1">
                  <c:v>0.09</c:v>
                </c:pt>
                <c:pt idx="2">
                  <c:v>0.08</c:v>
                </c:pt>
                <c:pt idx="3">
                  <c:v>0.1</c:v>
                </c:pt>
                <c:pt idx="4">
                  <c:v>0.15</c:v>
                </c:pt>
                <c:pt idx="5">
                  <c:v>0.16</c:v>
                </c:pt>
                <c:pt idx="6">
                  <c:v>0.15</c:v>
                </c:pt>
                <c:pt idx="7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802-B943-8CB4-4405E857846F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Tabelle1!$A$2:$A$9</c:f>
              <c:strCache>
                <c:ptCount val="8"/>
                <c:pt idx="0">
                  <c:v>Freies und selbständiges Spielen</c:v>
                </c:pt>
                <c:pt idx="1">
                  <c:v>Einfache, tägliche Verrichtungen </c:v>
                </c:pt>
                <c:pt idx="2">
                  <c:v>Kreative Tätigkeiten</c:v>
                </c:pt>
                <c:pt idx="3">
                  <c:v>Soziale Beziehungen </c:v>
                </c:pt>
                <c:pt idx="4">
                  <c:v>Sprache und Kommunikation</c:v>
                </c:pt>
                <c:pt idx="5">
                  <c:v>Umgang mit Emotionen</c:v>
                </c:pt>
                <c:pt idx="6">
                  <c:v>Turnen, einfache Bewegungen, Ballspielen, Tanzen</c:v>
                </c:pt>
                <c:pt idx="7">
                  <c:v>Vorbereitung auf den Eintritt in die Volksschule</c:v>
                </c:pt>
              </c:strCache>
            </c:strRef>
          </c:cat>
          <c:val>
            <c:numRef>
              <c:f>Tabelle1!$E$2:$E$9</c:f>
              <c:numCache>
                <c:formatCode>0%</c:formatCode>
                <c:ptCount val="8"/>
                <c:pt idx="0">
                  <c:v>0.02</c:v>
                </c:pt>
                <c:pt idx="1">
                  <c:v>0.02</c:v>
                </c:pt>
                <c:pt idx="2">
                  <c:v>0.03</c:v>
                </c:pt>
                <c:pt idx="3">
                  <c:v>0.03</c:v>
                </c:pt>
                <c:pt idx="4">
                  <c:v>0.06</c:v>
                </c:pt>
                <c:pt idx="5">
                  <c:v>0.03</c:v>
                </c:pt>
                <c:pt idx="6">
                  <c:v>0.04</c:v>
                </c:pt>
                <c:pt idx="7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3802-B943-8CB4-4405E857846F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5 = nicht genügend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Tabelle1!$A$2:$A$9</c:f>
              <c:strCache>
                <c:ptCount val="8"/>
                <c:pt idx="0">
                  <c:v>Freies und selbständiges Spielen</c:v>
                </c:pt>
                <c:pt idx="1">
                  <c:v>Einfache, tägliche Verrichtungen </c:v>
                </c:pt>
                <c:pt idx="2">
                  <c:v>Kreative Tätigkeiten</c:v>
                </c:pt>
                <c:pt idx="3">
                  <c:v>Soziale Beziehungen </c:v>
                </c:pt>
                <c:pt idx="4">
                  <c:v>Sprache und Kommunikation</c:v>
                </c:pt>
                <c:pt idx="5">
                  <c:v>Umgang mit Emotionen</c:v>
                </c:pt>
                <c:pt idx="6">
                  <c:v>Turnen, einfache Bewegungen, Ballspielen, Tanzen</c:v>
                </c:pt>
                <c:pt idx="7">
                  <c:v>Vorbereitung auf den Eintritt in die Volksschule</c:v>
                </c:pt>
              </c:strCache>
            </c:strRef>
          </c:cat>
          <c:val>
            <c:numRef>
              <c:f>Tabelle1!$F$2:$F$9</c:f>
              <c:numCache>
                <c:formatCode>General</c:formatCode>
                <c:ptCount val="8"/>
                <c:pt idx="0" formatCode="0%">
                  <c:v>0.01</c:v>
                </c:pt>
                <c:pt idx="2" formatCode="0%">
                  <c:v>0</c:v>
                </c:pt>
                <c:pt idx="3" formatCode="0%">
                  <c:v>0.02</c:v>
                </c:pt>
                <c:pt idx="4" formatCode="0%">
                  <c:v>0.01</c:v>
                </c:pt>
                <c:pt idx="5" formatCode="0%">
                  <c:v>0.01</c:v>
                </c:pt>
                <c:pt idx="6" formatCode="0%">
                  <c:v>0.02</c:v>
                </c:pt>
                <c:pt idx="7" formatCode="0%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3802-B943-8CB4-4405E85784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28867723750340391"/>
          <c:y val="5.2020580479719941E-2"/>
          <c:w val="0.70624235006119951"/>
          <c:h val="6.073984976725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155752921905507"/>
          <c:y val="0.11524796564554053"/>
          <c:w val="0.47844247078094498"/>
          <c:h val="0.8631934887053366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 = sehr gut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802-B943-8CB4-4405E857846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802-B943-8CB4-4405E857846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802-B943-8CB4-4405E857846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802-B943-8CB4-4405E857846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802-B943-8CB4-4405E857846F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802-B943-8CB4-4405E857846F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802-B943-8CB4-4405E857846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802-B943-8CB4-4405E857846F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802-B943-8CB4-4405E857846F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802-B943-8CB4-4405E857846F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802-B943-8CB4-4405E857846F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802-B943-8CB4-4405E857846F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802-B943-8CB4-4405E857846F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3802-B943-8CB4-4405E857846F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802-B943-8CB4-4405E857846F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802-B943-8CB4-4405E857846F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802-B943-8CB4-4405E857846F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802-B943-8CB4-4405E857846F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3802-B943-8CB4-4405E85784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Kommunikation unter den Pädagog:innen und mit Kindergartenleitung</c:v>
                </c:pt>
                <c:pt idx="1">
                  <c:v>Arbeitsklima im Kindergarten</c:v>
                </c:pt>
                <c:pt idx="2">
                  <c:v>Berufliche Fort- und Weiterbildung, auch im Bereich Coaching und andere pädagogische Inhalte</c:v>
                </c:pt>
                <c:pt idx="3">
                  <c:v>Coaching, Beratung und Supervision für Sie als Pädagog:in</c:v>
                </c:pt>
                <c:pt idx="4">
                  <c:v>Persönlicher Platz für Schreibtisch- und Vorbereitungsarbeiten</c:v>
                </c:pt>
                <c:pt idx="5">
                  <c:v>IT- und sonstige technische Ausstattung für die Arbeit als Pädagog:in</c:v>
                </c:pt>
                <c:pt idx="6">
                  <c:v>Aufstiegschancen</c:v>
                </c:pt>
              </c:strCache>
            </c:strRef>
          </c:cat>
          <c:val>
            <c:numRef>
              <c:f>Tabelle1!$B$2:$B$8</c:f>
              <c:numCache>
                <c:formatCode>0%</c:formatCode>
                <c:ptCount val="7"/>
                <c:pt idx="0">
                  <c:v>0.4</c:v>
                </c:pt>
                <c:pt idx="1">
                  <c:v>0.33</c:v>
                </c:pt>
                <c:pt idx="2">
                  <c:v>0.24</c:v>
                </c:pt>
                <c:pt idx="3">
                  <c:v>0.19</c:v>
                </c:pt>
                <c:pt idx="4">
                  <c:v>0.17</c:v>
                </c:pt>
                <c:pt idx="5">
                  <c:v>0.13</c:v>
                </c:pt>
                <c:pt idx="6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802-B943-8CB4-4405E857846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Kommunikation unter den Pädagog:innen und mit Kindergartenleitung</c:v>
                </c:pt>
                <c:pt idx="1">
                  <c:v>Arbeitsklima im Kindergarten</c:v>
                </c:pt>
                <c:pt idx="2">
                  <c:v>Berufliche Fort- und Weiterbildung, auch im Bereich Coaching und andere pädagogische Inhalte</c:v>
                </c:pt>
                <c:pt idx="3">
                  <c:v>Coaching, Beratung und Supervision für Sie als Pädagog:in</c:v>
                </c:pt>
                <c:pt idx="4">
                  <c:v>Persönlicher Platz für Schreibtisch- und Vorbereitungsarbeiten</c:v>
                </c:pt>
                <c:pt idx="5">
                  <c:v>IT- und sonstige technische Ausstattung für die Arbeit als Pädagog:in</c:v>
                </c:pt>
                <c:pt idx="6">
                  <c:v>Aufstiegschancen</c:v>
                </c:pt>
              </c:strCache>
            </c:strRef>
          </c:cat>
          <c:val>
            <c:numRef>
              <c:f>Tabelle1!$C$2:$C$8</c:f>
              <c:numCache>
                <c:formatCode>0%</c:formatCode>
                <c:ptCount val="7"/>
                <c:pt idx="0">
                  <c:v>0.31</c:v>
                </c:pt>
                <c:pt idx="1">
                  <c:v>0.4</c:v>
                </c:pt>
                <c:pt idx="2">
                  <c:v>0.31</c:v>
                </c:pt>
                <c:pt idx="3">
                  <c:v>0.26</c:v>
                </c:pt>
                <c:pt idx="4">
                  <c:v>0.22</c:v>
                </c:pt>
                <c:pt idx="5">
                  <c:v>0.19</c:v>
                </c:pt>
                <c:pt idx="6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802-B943-8CB4-4405E857846F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802-B943-8CB4-4405E857846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802-B943-8CB4-4405E857846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802-B943-8CB4-4405E857846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3802-B943-8CB4-4405E85784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Kommunikation unter den Pädagog:innen und mit Kindergartenleitung</c:v>
                </c:pt>
                <c:pt idx="1">
                  <c:v>Arbeitsklima im Kindergarten</c:v>
                </c:pt>
                <c:pt idx="2">
                  <c:v>Berufliche Fort- und Weiterbildung, auch im Bereich Coaching und andere pädagogische Inhalte</c:v>
                </c:pt>
                <c:pt idx="3">
                  <c:v>Coaching, Beratung und Supervision für Sie als Pädagog:in</c:v>
                </c:pt>
                <c:pt idx="4">
                  <c:v>Persönlicher Platz für Schreibtisch- und Vorbereitungsarbeiten</c:v>
                </c:pt>
                <c:pt idx="5">
                  <c:v>IT- und sonstige technische Ausstattung für die Arbeit als Pädagog:in</c:v>
                </c:pt>
                <c:pt idx="6">
                  <c:v>Aufstiegschancen</c:v>
                </c:pt>
              </c:strCache>
            </c:strRef>
          </c:cat>
          <c:val>
            <c:numRef>
              <c:f>Tabelle1!$D$2:$D$8</c:f>
              <c:numCache>
                <c:formatCode>0%</c:formatCode>
                <c:ptCount val="7"/>
                <c:pt idx="0">
                  <c:v>0.17</c:v>
                </c:pt>
                <c:pt idx="1">
                  <c:v>0.19</c:v>
                </c:pt>
                <c:pt idx="2">
                  <c:v>0.25</c:v>
                </c:pt>
                <c:pt idx="3">
                  <c:v>0.23</c:v>
                </c:pt>
                <c:pt idx="4">
                  <c:v>0.2</c:v>
                </c:pt>
                <c:pt idx="5">
                  <c:v>0.31</c:v>
                </c:pt>
                <c:pt idx="6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802-B943-8CB4-4405E857846F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Kommunikation unter den Pädagog:innen und mit Kindergartenleitung</c:v>
                </c:pt>
                <c:pt idx="1">
                  <c:v>Arbeitsklima im Kindergarten</c:v>
                </c:pt>
                <c:pt idx="2">
                  <c:v>Berufliche Fort- und Weiterbildung, auch im Bereich Coaching und andere pädagogische Inhalte</c:v>
                </c:pt>
                <c:pt idx="3">
                  <c:v>Coaching, Beratung und Supervision für Sie als Pädagog:in</c:v>
                </c:pt>
                <c:pt idx="4">
                  <c:v>Persönlicher Platz für Schreibtisch- und Vorbereitungsarbeiten</c:v>
                </c:pt>
                <c:pt idx="5">
                  <c:v>IT- und sonstige technische Ausstattung für die Arbeit als Pädagog:in</c:v>
                </c:pt>
                <c:pt idx="6">
                  <c:v>Aufstiegschancen</c:v>
                </c:pt>
              </c:strCache>
            </c:strRef>
          </c:cat>
          <c:val>
            <c:numRef>
              <c:f>Tabelle1!$E$2:$E$8</c:f>
              <c:numCache>
                <c:formatCode>0%</c:formatCode>
                <c:ptCount val="7"/>
                <c:pt idx="0">
                  <c:v>0.08</c:v>
                </c:pt>
                <c:pt idx="1">
                  <c:v>0.05</c:v>
                </c:pt>
                <c:pt idx="2">
                  <c:v>0.16</c:v>
                </c:pt>
                <c:pt idx="3">
                  <c:v>0.16</c:v>
                </c:pt>
                <c:pt idx="4">
                  <c:v>0.21</c:v>
                </c:pt>
                <c:pt idx="5">
                  <c:v>0.24</c:v>
                </c:pt>
                <c:pt idx="6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3802-B943-8CB4-4405E857846F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5 = nicht genügend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460-EA48-86D2-5D03CF72E8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Kommunikation unter den Pädagog:innen und mit Kindergartenleitung</c:v>
                </c:pt>
                <c:pt idx="1">
                  <c:v>Arbeitsklima im Kindergarten</c:v>
                </c:pt>
                <c:pt idx="2">
                  <c:v>Berufliche Fort- und Weiterbildung, auch im Bereich Coaching und andere pädagogische Inhalte</c:v>
                </c:pt>
                <c:pt idx="3">
                  <c:v>Coaching, Beratung und Supervision für Sie als Pädagog:in</c:v>
                </c:pt>
                <c:pt idx="4">
                  <c:v>Persönlicher Platz für Schreibtisch- und Vorbereitungsarbeiten</c:v>
                </c:pt>
                <c:pt idx="5">
                  <c:v>IT- und sonstige technische Ausstattung für die Arbeit als Pädagog:in</c:v>
                </c:pt>
                <c:pt idx="6">
                  <c:v>Aufstiegschancen</c:v>
                </c:pt>
              </c:strCache>
            </c:strRef>
          </c:cat>
          <c:val>
            <c:numRef>
              <c:f>Tabelle1!$F$2:$F$8</c:f>
              <c:numCache>
                <c:formatCode>0%</c:formatCode>
                <c:ptCount val="7"/>
                <c:pt idx="0">
                  <c:v>0.03</c:v>
                </c:pt>
                <c:pt idx="1">
                  <c:v>0.03</c:v>
                </c:pt>
                <c:pt idx="2">
                  <c:v>0.04</c:v>
                </c:pt>
                <c:pt idx="3">
                  <c:v>0.16</c:v>
                </c:pt>
                <c:pt idx="4">
                  <c:v>0.21</c:v>
                </c:pt>
                <c:pt idx="5">
                  <c:v>0.14000000000000001</c:v>
                </c:pt>
                <c:pt idx="6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3802-B943-8CB4-4405E85784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49170834292199556"/>
          <c:y val="4.1222460542932875E-2"/>
          <c:w val="0.5032112446426078"/>
          <c:h val="6.073984976725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1"/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155752921905507"/>
          <c:y val="0.11524796564554053"/>
          <c:w val="0.47844247078094498"/>
          <c:h val="0.8631934887053366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1. Rang</c:v>
                </c:pt>
              </c:strCache>
            </c:strRef>
          </c:tx>
          <c:spPr>
            <a:solidFill>
              <a:srgbClr val="E421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802-B943-8CB4-4405E857846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802-B943-8CB4-4405E857846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802-B943-8CB4-4405E857846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802-B943-8CB4-4405E857846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802-B943-8CB4-4405E857846F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802-B943-8CB4-4405E857846F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802-B943-8CB4-4405E857846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802-B943-8CB4-4405E857846F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802-B943-8CB4-4405E857846F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802-B943-8CB4-4405E857846F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802-B943-8CB4-4405E857846F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802-B943-8CB4-4405E857846F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802-B943-8CB4-4405E857846F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3802-B943-8CB4-4405E857846F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802-B943-8CB4-4405E857846F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802-B943-8CB4-4405E857846F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802-B943-8CB4-4405E857846F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802-B943-8CB4-4405E857846F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3802-B943-8CB4-4405E85784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Coaching, Beratung und Supervision für Sie als Pädagog:in</c:v>
                </c:pt>
                <c:pt idx="1">
                  <c:v>Arbeitsklima im Kindergarten</c:v>
                </c:pt>
                <c:pt idx="2">
                  <c:v>Kommunikation unter den Pädagog:innen</c:v>
                </c:pt>
                <c:pt idx="3">
                  <c:v>IT- und sonstige technische Ausstattung</c:v>
                </c:pt>
                <c:pt idx="4">
                  <c:v>Persönlicher Schreibtisch</c:v>
                </c:pt>
                <c:pt idx="5">
                  <c:v>Berufliche Fort- und Weiterbildung</c:v>
                </c:pt>
                <c:pt idx="6">
                  <c:v>Aufstiegschancen</c:v>
                </c:pt>
              </c:strCache>
            </c:strRef>
          </c:cat>
          <c:val>
            <c:numRef>
              <c:f>Tabelle1!$B$2:$B$8</c:f>
              <c:numCache>
                <c:formatCode>0%</c:formatCode>
                <c:ptCount val="7"/>
                <c:pt idx="0">
                  <c:v>0.23</c:v>
                </c:pt>
                <c:pt idx="1">
                  <c:v>0.23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</c:v>
                </c:pt>
                <c:pt idx="5">
                  <c:v>0.1</c:v>
                </c:pt>
                <c:pt idx="6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802-B943-8CB4-4405E857846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2. Rang</c:v>
                </c:pt>
              </c:strCache>
            </c:strRef>
          </c:tx>
          <c:spPr>
            <a:solidFill>
              <a:srgbClr val="E42187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Coaching, Beratung und Supervision für Sie als Pädagog:in</c:v>
                </c:pt>
                <c:pt idx="1">
                  <c:v>Arbeitsklima im Kindergarten</c:v>
                </c:pt>
                <c:pt idx="2">
                  <c:v>Kommunikation unter den Pädagog:innen</c:v>
                </c:pt>
                <c:pt idx="3">
                  <c:v>IT- und sonstige technische Ausstattung</c:v>
                </c:pt>
                <c:pt idx="4">
                  <c:v>Persönlicher Schreibtisch</c:v>
                </c:pt>
                <c:pt idx="5">
                  <c:v>Berufliche Fort- und Weiterbildung</c:v>
                </c:pt>
                <c:pt idx="6">
                  <c:v>Aufstiegschancen</c:v>
                </c:pt>
              </c:strCache>
            </c:strRef>
          </c:cat>
          <c:val>
            <c:numRef>
              <c:f>Tabelle1!$C$2:$C$8</c:f>
              <c:numCache>
                <c:formatCode>0%</c:formatCode>
                <c:ptCount val="7"/>
                <c:pt idx="0">
                  <c:v>0.15</c:v>
                </c:pt>
                <c:pt idx="1">
                  <c:v>0.12</c:v>
                </c:pt>
                <c:pt idx="2">
                  <c:v>0.18</c:v>
                </c:pt>
                <c:pt idx="3">
                  <c:v>0.15</c:v>
                </c:pt>
                <c:pt idx="4">
                  <c:v>0.18</c:v>
                </c:pt>
                <c:pt idx="5">
                  <c:v>0.15</c:v>
                </c:pt>
                <c:pt idx="6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802-B943-8CB4-4405E857846F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Summe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ptos Display" panose="020B00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Coaching, Beratung und Supervision für Sie als Pädagog:in</c:v>
                </c:pt>
                <c:pt idx="1">
                  <c:v>Arbeitsklima im Kindergarten</c:v>
                </c:pt>
                <c:pt idx="2">
                  <c:v>Kommunikation unter den Pädagog:innen</c:v>
                </c:pt>
                <c:pt idx="3">
                  <c:v>IT- und sonstige technische Ausstattung</c:v>
                </c:pt>
                <c:pt idx="4">
                  <c:v>Persönlicher Schreibtisch</c:v>
                </c:pt>
                <c:pt idx="5">
                  <c:v>Berufliche Fort- und Weiterbildung</c:v>
                </c:pt>
                <c:pt idx="6">
                  <c:v>Aufstiegschancen</c:v>
                </c:pt>
              </c:strCache>
            </c:strRef>
          </c:cat>
          <c:val>
            <c:numRef>
              <c:f>Tabelle1!$D$2:$D$8</c:f>
              <c:numCache>
                <c:formatCode>0%</c:formatCode>
                <c:ptCount val="7"/>
                <c:pt idx="0">
                  <c:v>0.38</c:v>
                </c:pt>
                <c:pt idx="1">
                  <c:v>0.35</c:v>
                </c:pt>
                <c:pt idx="2">
                  <c:v>0.32</c:v>
                </c:pt>
                <c:pt idx="3">
                  <c:v>0.31</c:v>
                </c:pt>
                <c:pt idx="4">
                  <c:v>0.28000000000000003</c:v>
                </c:pt>
                <c:pt idx="5">
                  <c:v>0.25</c:v>
                </c:pt>
                <c:pt idx="6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802-B943-8CB4-4405E85784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overlap val="100"/>
        <c:axId val="355130184"/>
        <c:axId val="355130840"/>
      </c:barChart>
      <c:catAx>
        <c:axId val="355130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Aptos Display" panose="020B0004020202020204" pitchFamily="34" charset="0"/>
                <a:ea typeface="+mn-ea"/>
                <a:cs typeface="+mn-cs"/>
              </a:defRPr>
            </a:pPr>
            <a:endParaRPr lang="de-DE"/>
          </a:p>
        </c:txPr>
        <c:crossAx val="355130840"/>
        <c:crosses val="autoZero"/>
        <c:auto val="1"/>
        <c:lblAlgn val="ctr"/>
        <c:lblOffset val="100"/>
        <c:noMultiLvlLbl val="0"/>
      </c:catAx>
      <c:valAx>
        <c:axId val="35513084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55130184"/>
        <c:crossesAt val="1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5182159707802102"/>
          <c:y val="5.3990599683935346E-2"/>
          <c:w val="0.28561781996130492"/>
          <c:h val="6.07398497672594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Aptos Display" panose="020B000402020202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bg2">
              <a:lumMod val="50000"/>
            </a:schemeClr>
          </a:solidFill>
          <a:latin typeface="Aptos Display" panose="020B0004020202020204" pitchFamily="34" charset="0"/>
        </a:defRPr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8"/>
            <a:ext cx="3078763" cy="511402"/>
          </a:xfrm>
          <a:prstGeom prst="rect">
            <a:avLst/>
          </a:prstGeom>
        </p:spPr>
        <p:txBody>
          <a:bodyPr vert="horz" lIns="91397" tIns="45699" rIns="91397" bIns="45699" rtlCol="0"/>
          <a:lstStyle>
            <a:lvl1pPr algn="l">
              <a:defRPr sz="11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3628" y="8"/>
            <a:ext cx="3078763" cy="511402"/>
          </a:xfrm>
          <a:prstGeom prst="rect">
            <a:avLst/>
          </a:prstGeom>
        </p:spPr>
        <p:txBody>
          <a:bodyPr vert="horz" lIns="91397" tIns="45699" rIns="91397" bIns="45699" rtlCol="0"/>
          <a:lstStyle>
            <a:lvl1pPr algn="r">
              <a:defRPr sz="1100">
                <a:cs typeface="+mn-cs"/>
              </a:defRPr>
            </a:lvl1pPr>
          </a:lstStyle>
          <a:p>
            <a:pPr>
              <a:defRPr/>
            </a:pPr>
            <a:fld id="{5D5662B4-15DF-4D56-B42A-144C9A749363}" type="datetimeFigureOut">
              <a:rPr lang="de-DE"/>
              <a:pPr>
                <a:defRPr/>
              </a:pPr>
              <a:t>27.05.25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570"/>
            <a:ext cx="3078763" cy="511402"/>
          </a:xfrm>
          <a:prstGeom prst="rect">
            <a:avLst/>
          </a:prstGeom>
        </p:spPr>
        <p:txBody>
          <a:bodyPr vert="horz" lIns="91397" tIns="45699" rIns="91397" bIns="45699" rtlCol="0" anchor="b"/>
          <a:lstStyle>
            <a:lvl1pPr algn="l">
              <a:defRPr sz="11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3628" y="9721570"/>
            <a:ext cx="3078763" cy="511402"/>
          </a:xfrm>
          <a:prstGeom prst="rect">
            <a:avLst/>
          </a:prstGeom>
        </p:spPr>
        <p:txBody>
          <a:bodyPr vert="horz" lIns="91397" tIns="45699" rIns="91397" bIns="45699" rtlCol="0" anchor="b"/>
          <a:lstStyle>
            <a:lvl1pPr algn="r">
              <a:defRPr sz="1100">
                <a:cs typeface="+mn-cs"/>
              </a:defRPr>
            </a:lvl1pPr>
          </a:lstStyle>
          <a:p>
            <a:pPr>
              <a:defRPr/>
            </a:pPr>
            <a:fld id="{959FC1E3-06F6-44DF-A5F1-4DD3609CED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2234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8"/>
            <a:ext cx="3078763" cy="5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0" tIns="48300" rIns="96600" bIns="48300" numCol="1" anchor="t" anchorCtr="0" compatLnSpc="1">
            <a:prstTxWarp prst="textNoShape">
              <a:avLst/>
            </a:prstTxWarp>
          </a:bodyPr>
          <a:lstStyle>
            <a:lvl1pPr defTabSz="969486">
              <a:defRPr sz="11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310" y="8"/>
            <a:ext cx="3078762" cy="5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0" tIns="48300" rIns="96600" bIns="48300" numCol="1" anchor="t" anchorCtr="0" compatLnSpc="1">
            <a:prstTxWarp prst="textNoShape">
              <a:avLst/>
            </a:prstTxWarp>
          </a:bodyPr>
          <a:lstStyle>
            <a:lvl1pPr algn="r" defTabSz="969486">
              <a:defRPr sz="11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288" y="769938"/>
            <a:ext cx="6821487" cy="3836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741" y="4862429"/>
            <a:ext cx="5682582" cy="4604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0" tIns="48300" rIns="96600" bIns="483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213"/>
            <a:ext cx="3078763" cy="511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0" tIns="48300" rIns="96600" bIns="48300" numCol="1" anchor="b" anchorCtr="0" compatLnSpc="1">
            <a:prstTxWarp prst="textNoShape">
              <a:avLst/>
            </a:prstTxWarp>
          </a:bodyPr>
          <a:lstStyle>
            <a:lvl1pPr defTabSz="969486">
              <a:defRPr sz="11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310" y="9723213"/>
            <a:ext cx="3078762" cy="511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0" tIns="48300" rIns="96600" bIns="48300" numCol="1" anchor="b" anchorCtr="0" compatLnSpc="1">
            <a:prstTxWarp prst="textNoShape">
              <a:avLst/>
            </a:prstTxWarp>
          </a:bodyPr>
          <a:lstStyle>
            <a:lvl1pPr algn="r" defTabSz="969486">
              <a:defRPr sz="11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0546213-4CC3-4061-8233-EF3CFD2C69E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8336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C1D89B-A3C6-48D4-B973-C5564DBDE8A2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9938"/>
            <a:ext cx="6821487" cy="3836987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487422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9D317-0E49-8ECC-FDE3-7F7549FD9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2A99D57-FFE1-D38A-8CEA-7CFBC01842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D0D6C86-BA7E-0A16-FA60-8C06232105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975C0A-AB22-5DDD-06C9-FAD51DB15A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565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902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4FA38-20D7-0754-6F27-EE17EEC53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39591A1-DF4C-5547-2FEE-3ABD2AE78D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E50B5AE-9383-3CB7-545B-190A7ABEF2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9A5A00-D719-B554-8E3C-1CEE2514B9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568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28AE8-3026-D81B-177A-E78BC6048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DBFB8D1-02B7-2F5A-36A5-6D99D53B05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2010449-91B2-1B54-AF2D-4D5642558A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7A32236-9923-5E67-993F-0E25D0E19F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70646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C1257-F2E2-15C0-64A9-9EE92DF84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7C01616-F627-C355-899E-5BD7784193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33891B3-C2D3-E44D-C18D-7F49B377A2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1EC88D2-9648-BA16-968A-41CD66F600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46426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36558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31233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0617E6-64F4-42C4-B82D-837E495E9E72}" type="slidenum">
              <a:rPr lang="de-DE" smtClean="0"/>
              <a:pPr>
                <a:defRPr/>
              </a:pPr>
              <a:t>23</a:t>
            </a:fld>
            <a:endParaRPr lang="de-DE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9938"/>
            <a:ext cx="6821487" cy="3836987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3843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3291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65969-2358-D19C-833B-632060AA0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2A85B29-8058-76FC-95A1-16612F9E2B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E19484F-9AA8-AF0A-EEA7-9DAFBD7444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6BC513C-F4F1-BF72-76AB-374695CE23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2772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E9EC8-0CC1-80A7-2161-55E346BC1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5EE48BF-3B76-420A-49B9-0B1D646330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6DC0BDE-9805-662E-043E-868E3A4DA0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A497E6D-A20B-61BF-0AC7-954FBD058A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51306-30E0-4EB9-8561-453236D346AA}" type="slidenum">
              <a:rPr lang="de-AT" smtClean="0"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16408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1872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ABBE-7FB3-DFB9-DEF3-ABB518C0D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7698065-5E35-8C5F-0957-64A164DB3C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DBDAABA-5815-B47F-1FD8-27FB28559F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06BFB3-0613-3A58-2684-B454172CC0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329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A10C5-8097-C2FE-4830-E8A487A4F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FB8F6C0-E9D5-DC03-BE8A-AF445E1EAD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4AFA498-C7CA-1589-1CB7-2479C0FF98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8F33EEA-933A-008C-2F00-DC1AFDBB6F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41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42BF8-D4B0-365A-D67D-F745C38BD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F769587-72A2-58FB-5E51-BD67AC6095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8E866B2-C808-1228-E41F-4AF59D19CF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16C7D0-6710-0908-A7BC-EE9CD323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253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52E57-2453-3F6A-AE8B-D7B948E1F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FA2F931-FFA5-22BE-3380-92F410B5BF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1A311A2-9E79-2875-0075-558C84BBEB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96FF458-2ED3-E802-9FA8-F9CC804096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46213-4CC3-4061-8233-EF3CFD2C69E9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8302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23AF6DC-6708-654F-AEEA-0FF5A7575415}"/>
              </a:ext>
            </a:extLst>
          </p:cNvPr>
          <p:cNvSpPr txBox="1"/>
          <p:nvPr userDrawn="1"/>
        </p:nvSpPr>
        <p:spPr>
          <a:xfrm>
            <a:off x="8169779" y="435836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7067128" cy="49356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E42187"/>
                </a:solidFill>
                <a:latin typeface="Aptos Display" panose="020B0004020202020204" pitchFamily="34" charset="0"/>
                <a:cs typeface="Aptos Display" panose="020B00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2372" y="1059582"/>
            <a:ext cx="8358100" cy="316835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ptos Light" panose="020B0004020202020204" pitchFamily="34" charset="0"/>
              </a:defRPr>
            </a:lvl1pPr>
            <a:lvl2pPr>
              <a:defRPr b="0" i="0">
                <a:latin typeface="Aptos Light" panose="020B0004020202020204" pitchFamily="34" charset="0"/>
              </a:defRPr>
            </a:lvl2pPr>
            <a:lvl3pPr>
              <a:defRPr b="0" i="0">
                <a:latin typeface="Aptos Light" panose="020B0004020202020204" pitchFamily="34" charset="0"/>
              </a:defRPr>
            </a:lvl3pPr>
            <a:lvl4pPr>
              <a:defRPr b="0" i="0">
                <a:latin typeface="Aptos Light" panose="020B0004020202020204" pitchFamily="34" charset="0"/>
              </a:defRPr>
            </a:lvl4pPr>
            <a:lvl5pPr>
              <a:defRPr b="0" i="0">
                <a:latin typeface="Aptos Light" panose="020B0004020202020204" pitchFamily="34" charset="0"/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2C391D23-7B72-5CE5-E198-4B3F1936130D}"/>
              </a:ext>
            </a:extLst>
          </p:cNvPr>
          <p:cNvCxnSpPr/>
          <p:nvPr userDrawn="1"/>
        </p:nvCxnSpPr>
        <p:spPr>
          <a:xfrm>
            <a:off x="530351" y="772561"/>
            <a:ext cx="1057149" cy="0"/>
          </a:xfrm>
          <a:prstGeom prst="line">
            <a:avLst/>
          </a:prstGeom>
          <a:ln w="19050">
            <a:solidFill>
              <a:srgbClr val="E421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647" userDrawn="1">
          <p15:clr>
            <a:srgbClr val="FBAE40"/>
          </p15:clr>
        </p15:guide>
        <p15:guide id="2" pos="11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Zwische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97668" y="1037463"/>
            <a:ext cx="8367190" cy="1879473"/>
          </a:xfrm>
        </p:spPr>
        <p:txBody>
          <a:bodyPr anchor="b"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45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AT" dirty="0"/>
              <a:t>Titel Zwischenfolie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5"/>
          </p:nvPr>
        </p:nvSpPr>
        <p:spPr>
          <a:xfrm>
            <a:off x="397669" y="2990088"/>
            <a:ext cx="8367713" cy="1733122"/>
          </a:xfrm>
        </p:spPr>
        <p:txBody>
          <a:bodyPr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1171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Übersic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5"/>
          <p:cNvSpPr>
            <a:spLocks noGrp="1"/>
          </p:cNvSpPr>
          <p:nvPr>
            <p:ph sz="quarter" idx="16"/>
          </p:nvPr>
        </p:nvSpPr>
        <p:spPr>
          <a:xfrm>
            <a:off x="3072810" y="1524291"/>
            <a:ext cx="5713725" cy="247886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1pPr>
            <a:lvl2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2pPr>
            <a:lvl3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3pPr>
            <a:lvl4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4pPr>
            <a:lvl5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8"/>
          </p:nvPr>
        </p:nvSpPr>
        <p:spPr>
          <a:xfrm>
            <a:off x="357468" y="4662644"/>
            <a:ext cx="8429066" cy="184666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6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51361" y="4897148"/>
            <a:ext cx="525174" cy="1560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00" b="0" i="0">
                <a:solidFill>
                  <a:schemeClr val="tx2"/>
                </a:solidFill>
                <a:latin typeface="Helvetica Neue"/>
                <a:cs typeface="Helvetica Neue"/>
              </a:defRPr>
            </a:lvl1pPr>
          </a:lstStyle>
          <a:p>
            <a:fld id="{DBFC2F2D-17C3-0D45-AE2B-35C43C6A83BC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961969" y="4896146"/>
            <a:ext cx="1171388" cy="156015"/>
          </a:xfrm>
          <a:prstGeom prst="rect">
            <a:avLst/>
          </a:prstGeom>
        </p:spPr>
        <p:txBody>
          <a:bodyPr anchor="b"/>
          <a:lstStyle>
            <a:lvl1pPr>
              <a:defRPr sz="600">
                <a:solidFill>
                  <a:schemeClr val="tx2"/>
                </a:solidFill>
                <a:latin typeface="Helvetica Neue"/>
                <a:cs typeface="Helvetica Neue"/>
              </a:defRPr>
            </a:lvl1pPr>
          </a:lstStyle>
          <a:p>
            <a:endParaRPr lang="en-US" dirty="0"/>
          </a:p>
        </p:txBody>
      </p:sp>
      <p:sp>
        <p:nvSpPr>
          <p:cNvPr id="10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479854" y="4891767"/>
            <a:ext cx="4184294" cy="1589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0" algn="ctr" defTabSz="342900" rtl="0" eaLnBrk="1" latinLnBrk="0" hangingPunct="1">
              <a:defRPr lang="de-AT" sz="600" kern="1200" dirty="0">
                <a:solidFill>
                  <a:srgbClr val="2E2D30"/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de-AT">
              <a:latin typeface="Helvetica Neue"/>
              <a:cs typeface="Helvetica Neue"/>
            </a:endParaRPr>
          </a:p>
        </p:txBody>
      </p:sp>
      <p:sp>
        <p:nvSpPr>
          <p:cNvPr id="224" name="Inhaltsplatzhalter 5"/>
          <p:cNvSpPr>
            <a:spLocks noGrp="1"/>
          </p:cNvSpPr>
          <p:nvPr>
            <p:ph sz="quarter" idx="19"/>
          </p:nvPr>
        </p:nvSpPr>
        <p:spPr>
          <a:xfrm>
            <a:off x="351361" y="2010879"/>
            <a:ext cx="4103681" cy="238317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1pPr>
            <a:lvl2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2pPr>
            <a:lvl3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3pPr>
            <a:lvl4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4pPr>
            <a:lvl5pPr>
              <a:lnSpc>
                <a:spcPct val="100000"/>
              </a:lnSpc>
              <a:spcAft>
                <a:spcPts val="0"/>
              </a:spcAft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3CE79F65-03E8-971D-5A5E-F11D99571AF0}"/>
              </a:ext>
            </a:extLst>
          </p:cNvPr>
          <p:cNvCxnSpPr/>
          <p:nvPr userDrawn="1"/>
        </p:nvCxnSpPr>
        <p:spPr>
          <a:xfrm>
            <a:off x="530351" y="772561"/>
            <a:ext cx="1057149" cy="0"/>
          </a:xfrm>
          <a:prstGeom prst="line">
            <a:avLst/>
          </a:prstGeom>
          <a:ln w="19050">
            <a:solidFill>
              <a:srgbClr val="E421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el 1">
            <a:extLst>
              <a:ext uri="{FF2B5EF4-FFF2-40B4-BE49-F238E27FC236}">
                <a16:creationId xmlns:a16="http://schemas.microsoft.com/office/drawing/2014/main" id="{9A3CEB09-DD96-2334-78C9-A928D38CD2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7067128" cy="49356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E42187"/>
                </a:solidFill>
                <a:latin typeface="Aptos Display" panose="020B0004020202020204" pitchFamily="34" charset="0"/>
                <a:cs typeface="Aptos Display" panose="020B00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93918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3160F384-CED3-5D4C-750D-F2E50D2C6BEC}"/>
              </a:ext>
            </a:extLst>
          </p:cNvPr>
          <p:cNvCxnSpPr/>
          <p:nvPr userDrawn="1"/>
        </p:nvCxnSpPr>
        <p:spPr>
          <a:xfrm>
            <a:off x="530351" y="772561"/>
            <a:ext cx="1057149" cy="0"/>
          </a:xfrm>
          <a:prstGeom prst="line">
            <a:avLst/>
          </a:prstGeom>
          <a:ln w="19050">
            <a:solidFill>
              <a:srgbClr val="E421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el 1">
            <a:extLst>
              <a:ext uri="{FF2B5EF4-FFF2-40B4-BE49-F238E27FC236}">
                <a16:creationId xmlns:a16="http://schemas.microsoft.com/office/drawing/2014/main" id="{23A92FA1-3951-B74C-EE95-A5EF14148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7067128" cy="493563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E42187"/>
                </a:solidFill>
                <a:latin typeface="Aptos Display" panose="020B0004020202020204" pitchFamily="34" charset="0"/>
                <a:cs typeface="Aptos Display" panose="020B00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64373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47">
          <p15:clr>
            <a:srgbClr val="FBAE40"/>
          </p15:clr>
        </p15:guide>
        <p15:guide id="2" pos="11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4458568" y="4864342"/>
            <a:ext cx="58701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de-DE" sz="800" dirty="0">
                <a:solidFill>
                  <a:schemeClr val="bg2"/>
                </a:solidFill>
                <a:latin typeface="Aptos Display" panose="020B0004020202020204" pitchFamily="34" charset="0"/>
                <a:cs typeface="Helvetica" pitchFamily="34" charset="0"/>
              </a:rPr>
              <a:t>Seite </a:t>
            </a:r>
            <a:fld id="{C74C1867-2ED6-4481-9199-C8A71D726EBD}" type="slidenum">
              <a:rPr lang="de-DE" sz="800">
                <a:solidFill>
                  <a:schemeClr val="bg2"/>
                </a:solidFill>
                <a:latin typeface="Aptos Display" panose="020B0004020202020204" pitchFamily="34" charset="0"/>
                <a:cs typeface="Helvetica" pitchFamily="34" charset="0"/>
              </a:rPr>
              <a:pPr algn="r">
                <a:defRPr/>
              </a:pPr>
              <a:t>‹Nr.›</a:t>
            </a:fld>
            <a:endParaRPr lang="de-DE" sz="800" dirty="0">
              <a:solidFill>
                <a:schemeClr val="bg2"/>
              </a:solidFill>
              <a:latin typeface="Aptos Display" panose="020B0004020202020204" pitchFamily="34" charset="0"/>
              <a:cs typeface="Helvetica" pitchFamily="34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12763B-7A09-A94F-B3FE-817B773AE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5CF4712-7F66-384F-A461-97BB23F5D089}"/>
              </a:ext>
            </a:extLst>
          </p:cNvPr>
          <p:cNvSpPr txBox="1"/>
          <p:nvPr userDrawn="1"/>
        </p:nvSpPr>
        <p:spPr>
          <a:xfrm>
            <a:off x="7195559" y="880217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2" name="Text Box 9">
            <a:extLst>
              <a:ext uri="{FF2B5EF4-FFF2-40B4-BE49-F238E27FC236}">
                <a16:creationId xmlns:a16="http://schemas.microsoft.com/office/drawing/2014/main" id="{9080D824-E56D-64B7-502F-11AEF113A45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6088" y="4864342"/>
            <a:ext cx="176362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de-DE" sz="800" dirty="0">
                <a:solidFill>
                  <a:schemeClr val="bg2"/>
                </a:solidFill>
                <a:latin typeface="Aptos Display" panose="020B0004020202020204" pitchFamily="34" charset="0"/>
                <a:cs typeface="Helvetica" pitchFamily="34" charset="0"/>
              </a:rPr>
              <a:t>BKI 2025 – </a:t>
            </a:r>
            <a:r>
              <a:rPr lang="de-DE" sz="800" dirty="0" err="1">
                <a:solidFill>
                  <a:schemeClr val="bg2"/>
                </a:solidFill>
                <a:latin typeface="Aptos Display" panose="020B0004020202020204" pitchFamily="34" charset="0"/>
                <a:cs typeface="Helvetica" pitchFamily="34" charset="0"/>
              </a:rPr>
              <a:t>Kindergartenpädagog:innen</a:t>
            </a:r>
            <a:endParaRPr lang="de-DE" sz="800" dirty="0">
              <a:solidFill>
                <a:schemeClr val="bg2"/>
              </a:solidFill>
              <a:latin typeface="Aptos Display" panose="020B0004020202020204" pitchFamily="34" charset="0"/>
              <a:cs typeface="Helvetica" pitchFamily="34" charset="0"/>
            </a:endParaRPr>
          </a:p>
        </p:txBody>
      </p:sp>
      <p:pic>
        <p:nvPicPr>
          <p:cNvPr id="6" name="Grafik 5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41D5CA31-5EA2-3419-C092-7E8C30FA671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164" y="4658297"/>
            <a:ext cx="310011" cy="42148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FFA0863-97E4-0771-56E0-09B0A669F0F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7708226" y="113142"/>
            <a:ext cx="1422582" cy="5617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0" r:id="rId3"/>
    <p:sldLayoutId id="2147483681" r:id="rId4"/>
    <p:sldLayoutId id="2147483682" r:id="rId5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66663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666633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666633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666633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666633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666633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666633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666633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666633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AA915"/>
        </a:buClr>
        <a:buSzPct val="120000"/>
        <a:buFont typeface="Wingdings" panose="05000000000000000000" pitchFamily="2" charset="2"/>
        <a:buChar char="§"/>
        <a:defRPr sz="2000" b="0" i="0">
          <a:solidFill>
            <a:schemeClr val="tx1"/>
          </a:solidFill>
          <a:latin typeface="Aptos Light" panose="020B0004020202020204" pitchFamily="34" charset="0"/>
          <a:ea typeface="+mn-ea"/>
          <a:cs typeface="Aptos Light" panose="020B00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C6E"/>
        </a:buClr>
        <a:buSzPct val="115000"/>
        <a:buFont typeface="Wingdings" panose="05000000000000000000" pitchFamily="2" charset="2"/>
        <a:buChar char="§"/>
        <a:defRPr lang="de-DE" sz="1400" b="0" i="0" dirty="0">
          <a:solidFill>
            <a:schemeClr val="tx1"/>
          </a:solidFill>
          <a:latin typeface="Aptos Light" panose="020B0004020202020204" pitchFamily="34" charset="0"/>
          <a:cs typeface="Aptos Light" panose="020B0004020202020204" pitchFamily="34" charset="0"/>
        </a:defRPr>
      </a:lvl2pPr>
      <a:lvl3pPr marL="985838" indent="-266700" algn="l" rtl="0" eaLnBrk="0" fontAlgn="base" hangingPunct="0">
        <a:spcBef>
          <a:spcPct val="20000"/>
        </a:spcBef>
        <a:spcAft>
          <a:spcPct val="0"/>
        </a:spcAft>
        <a:buClr>
          <a:srgbClr val="707174"/>
        </a:buClr>
        <a:buSzPct val="110000"/>
        <a:buFont typeface="Wingdings" panose="05000000000000000000" pitchFamily="2" charset="2"/>
        <a:buChar char="§"/>
        <a:defRPr sz="1400" b="0" i="0">
          <a:solidFill>
            <a:schemeClr val="tx1"/>
          </a:solidFill>
          <a:latin typeface="Aptos Light" panose="020B0004020202020204" pitchFamily="34" charset="0"/>
          <a:cs typeface="Aptos Light" panose="020B00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-"/>
        <a:defRPr sz="1400" b="0" i="0">
          <a:solidFill>
            <a:schemeClr val="tx1"/>
          </a:solidFill>
          <a:latin typeface="Aptos Light" panose="020B0004020202020204" pitchFamily="34" charset="0"/>
          <a:cs typeface="Aptos Light" panose="020B00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-"/>
        <a:defRPr sz="1200" b="0" i="0">
          <a:solidFill>
            <a:schemeClr val="tx1"/>
          </a:solidFill>
          <a:latin typeface="Aptos Light" panose="020B0004020202020204" pitchFamily="34" charset="0"/>
          <a:cs typeface="Aptos Light" panose="020B00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6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a.matzka@triple-m-mafo.at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6A201504-D5DD-436B-AAEF-854702E48D51}"/>
              </a:ext>
            </a:extLst>
          </p:cNvPr>
          <p:cNvGrpSpPr/>
          <p:nvPr/>
        </p:nvGrpSpPr>
        <p:grpSpPr>
          <a:xfrm>
            <a:off x="-36512" y="1059583"/>
            <a:ext cx="5040560" cy="613752"/>
            <a:chOff x="444607" y="1133468"/>
            <a:chExt cx="8136904" cy="814660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5ED13418-509D-4B74-816C-93F03479948B}"/>
                </a:ext>
              </a:extLst>
            </p:cNvPr>
            <p:cNvSpPr/>
            <p:nvPr/>
          </p:nvSpPr>
          <p:spPr bwMode="auto">
            <a:xfrm>
              <a:off x="1568234" y="1133468"/>
              <a:ext cx="5828534" cy="814660"/>
            </a:xfrm>
            <a:prstGeom prst="rect">
              <a:avLst/>
            </a:prstGeom>
            <a:solidFill>
              <a:srgbClr val="DAA915"/>
            </a:solidFill>
            <a:ln w="12700" cap="flat" cmpd="sng" algn="ctr">
              <a:solidFill>
                <a:srgbClr val="DAA915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AT" sz="2000" b="0" i="0" u="none" strike="noStrike" cap="none" normalizeH="0" baseline="0">
                <a:ln>
                  <a:noFill/>
                </a:ln>
                <a:solidFill>
                  <a:srgbClr val="666633"/>
                </a:solidFill>
                <a:effectLst/>
                <a:latin typeface="Aptos Display" panose="020B0004020202020204" pitchFamily="34" charset="0"/>
              </a:endParaRPr>
            </a:p>
          </p:txBody>
        </p:sp>
        <p:sp>
          <p:nvSpPr>
            <p:cNvPr id="5" name="Textfeld 2">
              <a:extLst>
                <a:ext uri="{FF2B5EF4-FFF2-40B4-BE49-F238E27FC236}">
                  <a16:creationId xmlns:a16="http://schemas.microsoft.com/office/drawing/2014/main" id="{EF52C1BD-6820-42BB-A8DC-197C9694A5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607" y="1318074"/>
              <a:ext cx="8136904" cy="388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0"/>
                </a:spcAft>
              </a:pPr>
              <a:r>
                <a:rPr lang="de-DE" sz="1400" dirty="0">
                  <a:solidFill>
                    <a:schemeClr val="bg1"/>
                  </a:solidFill>
                  <a:latin typeface="Aptos Display" panose="020B0004020202020204" pitchFamily="34" charset="0"/>
                  <a:cs typeface="Helvetica" panose="020B0604020202020204" pitchFamily="34" charset="0"/>
                </a:rPr>
                <a:t>Triple M Matzka Markt- und Meinungsforschung</a:t>
              </a:r>
              <a:endParaRPr lang="de-DE" sz="700" dirty="0">
                <a:solidFill>
                  <a:srgbClr val="3B3838"/>
                </a:solidFill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6000"/>
                </a:lnSpc>
                <a:spcAft>
                  <a:spcPts val="0"/>
                </a:spcAft>
              </a:pPr>
              <a:r>
                <a:rPr lang="de-DE" sz="1400" kern="1200" dirty="0">
                  <a:solidFill>
                    <a:srgbClr val="3B3838"/>
                  </a:solidFill>
                  <a:effectLst/>
                  <a:latin typeface="Aptos Display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de-AT" sz="140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74020841-F355-4B99-9B87-4CACB5DAB583}"/>
              </a:ext>
            </a:extLst>
          </p:cNvPr>
          <p:cNvCxnSpPr>
            <a:cxnSpLocks/>
          </p:cNvCxnSpPr>
          <p:nvPr/>
        </p:nvCxnSpPr>
        <p:spPr bwMode="auto">
          <a:xfrm>
            <a:off x="0" y="2859782"/>
            <a:ext cx="6516216" cy="0"/>
          </a:xfrm>
          <a:prstGeom prst="line">
            <a:avLst/>
          </a:prstGeom>
          <a:noFill/>
          <a:ln w="12700" cap="flat" cmpd="sng" algn="ctr">
            <a:solidFill>
              <a:srgbClr val="70717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feld 2">
            <a:extLst>
              <a:ext uri="{FF2B5EF4-FFF2-40B4-BE49-F238E27FC236}">
                <a16:creationId xmlns:a16="http://schemas.microsoft.com/office/drawing/2014/main" id="{C1DE1C5E-71DB-43E1-9987-19E9A866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2082180"/>
            <a:ext cx="6300700" cy="70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6000"/>
              </a:lnSpc>
              <a:spcAft>
                <a:spcPts val="0"/>
              </a:spcAft>
            </a:pPr>
            <a:r>
              <a:rPr lang="de-DE" sz="2200" b="1" dirty="0">
                <a:solidFill>
                  <a:srgbClr val="3B3838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BKI – Bildungsklima Index 2025</a:t>
            </a:r>
          </a:p>
          <a:p>
            <a:pPr algn="r">
              <a:lnSpc>
                <a:spcPct val="106000"/>
              </a:lnSpc>
              <a:spcAft>
                <a:spcPts val="0"/>
              </a:spcAft>
            </a:pPr>
            <a:r>
              <a:rPr lang="de-DE" sz="2200" b="1" dirty="0" err="1">
                <a:solidFill>
                  <a:srgbClr val="3B3838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Kindergartenpädagog:innen</a:t>
            </a:r>
            <a:endParaRPr lang="de-DE" sz="2200" b="1" dirty="0">
              <a:solidFill>
                <a:srgbClr val="3B3838"/>
              </a:solidFill>
              <a:latin typeface="Aptos Display" panose="020B0004020202020204" pitchFamily="34" charset="0"/>
              <a:cs typeface="Helvetica" panose="020B0604020202020204" pitchFamily="34" charset="0"/>
            </a:endParaRPr>
          </a:p>
          <a:p>
            <a:pPr algn="r">
              <a:lnSpc>
                <a:spcPct val="106000"/>
              </a:lnSpc>
              <a:spcAft>
                <a:spcPts val="0"/>
              </a:spcAft>
            </a:pPr>
            <a:r>
              <a:rPr lang="de-DE" sz="2200" b="1" dirty="0">
                <a:solidFill>
                  <a:srgbClr val="3B3838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Quantitative Befragung</a:t>
            </a: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endParaRPr lang="de-DE" dirty="0">
              <a:solidFill>
                <a:srgbClr val="3B3838"/>
              </a:solidFill>
              <a:latin typeface="Aptos Display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endParaRPr lang="de-DE" sz="1000" dirty="0">
              <a:solidFill>
                <a:srgbClr val="3B3838"/>
              </a:solidFill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de-DE" kern="1200" dirty="0">
                <a:solidFill>
                  <a:srgbClr val="3B3838"/>
                </a:solidFill>
                <a:effectLst/>
                <a:latin typeface="Aptos Display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AT" dirty="0">
              <a:effectLst/>
              <a:latin typeface="Aptos Display" panose="020B0004020202020204" pitchFamily="34" charset="0"/>
              <a:ea typeface="Times New Roman" panose="02020603050405020304" pitchFamily="18" charset="0"/>
            </a:endParaRP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BDF1D045-B294-4CB4-AA88-05CCDD194E73}"/>
              </a:ext>
            </a:extLst>
          </p:cNvPr>
          <p:cNvCxnSpPr>
            <a:cxnSpLocks/>
          </p:cNvCxnSpPr>
          <p:nvPr/>
        </p:nvCxnSpPr>
        <p:spPr bwMode="auto">
          <a:xfrm>
            <a:off x="4860032" y="3802957"/>
            <a:ext cx="4283968" cy="0"/>
          </a:xfrm>
          <a:prstGeom prst="line">
            <a:avLst/>
          </a:prstGeom>
          <a:noFill/>
          <a:ln w="9525" cap="flat" cmpd="sng" algn="ctr">
            <a:solidFill>
              <a:srgbClr val="70717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feld 2">
            <a:extLst>
              <a:ext uri="{FF2B5EF4-FFF2-40B4-BE49-F238E27FC236}">
                <a16:creationId xmlns:a16="http://schemas.microsoft.com/office/drawing/2014/main" id="{1EA24663-C728-4086-987D-4D7888B87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6828" y="3280065"/>
            <a:ext cx="3498776" cy="70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endParaRPr lang="de-DE" sz="1000" dirty="0">
              <a:solidFill>
                <a:srgbClr val="3B3838"/>
              </a:solidFill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de-DE" dirty="0">
                <a:solidFill>
                  <a:srgbClr val="3B3838"/>
                </a:solidFill>
                <a:latin typeface="Aptos Display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Ergebnisse: Mai 2025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de-DE" dirty="0">
                <a:solidFill>
                  <a:srgbClr val="3B3838"/>
                </a:solidFill>
                <a:latin typeface="Aptos Display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Erhebung: März bis Mai </a:t>
            </a:r>
            <a:r>
              <a:rPr lang="de-DE" kern="1200" dirty="0">
                <a:solidFill>
                  <a:srgbClr val="3B3838"/>
                </a:solidFill>
                <a:effectLst/>
                <a:latin typeface="Aptos Display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</a:t>
            </a:r>
            <a:endParaRPr lang="de-AT" dirty="0">
              <a:effectLst/>
              <a:latin typeface="Aptos Display" panose="020B00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8" name="Grafik 7" descr="Ein Bild, das Tisch enthält.&#10;&#10;Automatisch generierte Beschreibung">
            <a:extLst>
              <a:ext uri="{FF2B5EF4-FFF2-40B4-BE49-F238E27FC236}">
                <a16:creationId xmlns:a16="http://schemas.microsoft.com/office/drawing/2014/main" id="{A149E477-7105-5B42-A99A-F682E7DF46E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96" t="20650" r="37761" b="35458"/>
          <a:stretch/>
        </p:blipFill>
        <p:spPr>
          <a:xfrm>
            <a:off x="332" y="1059582"/>
            <a:ext cx="620153" cy="6264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46325D59-E0E5-5349-DD66-A345EE8F4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4288" y="113142"/>
            <a:ext cx="1894512" cy="74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665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3169A-B678-0A43-30FB-188E6ECB4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747A8F84-82C0-3A02-8E42-46BB77D3F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743827"/>
              </p:ext>
            </p:extLst>
          </p:nvPr>
        </p:nvGraphicFramePr>
        <p:xfrm>
          <a:off x="7613584" y="1131586"/>
          <a:ext cx="1431876" cy="3456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92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1876393613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345204906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463982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240745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72393"/>
                  </a:ext>
                </a:extLst>
              </a:tr>
            </a:tbl>
          </a:graphicData>
        </a:graphic>
      </p:graphicFrame>
      <p:sp>
        <p:nvSpPr>
          <p:cNvPr id="2" name="Textfeld 4">
            <a:extLst>
              <a:ext uri="{FF2B5EF4-FFF2-40B4-BE49-F238E27FC236}">
                <a16:creationId xmlns:a16="http://schemas.microsoft.com/office/drawing/2014/main" id="{C5AD8B46-C992-7D6D-F23D-C60C9656E305}"/>
              </a:ext>
            </a:extLst>
          </p:cNvPr>
          <p:cNvSpPr txBox="1"/>
          <p:nvPr/>
        </p:nvSpPr>
        <p:spPr>
          <a:xfrm>
            <a:off x="457414" y="827354"/>
            <a:ext cx="6931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F3. Nun zu </a:t>
            </a:r>
            <a:r>
              <a:rPr lang="de-DE" sz="800" b="1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den Kompetenzen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, die im Kindergarten vermittelt werden: Wie zufrieden sind Sie mit diesen bezüglich der pädagogischen Qualität, also im Kindergarten wie gut und ausreichend werden diese Kompetenzen an die Kinder vermittelt?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0E20C1AB-105E-7E29-A138-37B4F7FCFF8B}"/>
              </a:ext>
            </a:extLst>
          </p:cNvPr>
          <p:cNvSpPr/>
          <p:nvPr/>
        </p:nvSpPr>
        <p:spPr>
          <a:xfrm>
            <a:off x="8106231" y="771550"/>
            <a:ext cx="71424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E05AA5A5-4B15-1FFD-3EA6-EAD55B735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904656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Kompetenzen, die im Kindergarten übermittelt werden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graphicFrame>
        <p:nvGraphicFramePr>
          <p:cNvPr id="5" name="Inhaltsplatzhalter 7">
            <a:extLst>
              <a:ext uri="{FF2B5EF4-FFF2-40B4-BE49-F238E27FC236}">
                <a16:creationId xmlns:a16="http://schemas.microsoft.com/office/drawing/2014/main" id="{AFDFCEFF-4C83-180A-E911-DF20049736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6621708"/>
              </p:ext>
            </p:extLst>
          </p:nvPr>
        </p:nvGraphicFramePr>
        <p:xfrm>
          <a:off x="113408" y="1132006"/>
          <a:ext cx="7443687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hteck 7">
            <a:extLst>
              <a:ext uri="{FF2B5EF4-FFF2-40B4-BE49-F238E27FC236}">
                <a16:creationId xmlns:a16="http://schemas.microsoft.com/office/drawing/2014/main" id="{0BF023E8-D531-F297-1282-0CBAB0055534}"/>
              </a:ext>
            </a:extLst>
          </p:cNvPr>
          <p:cNvSpPr/>
          <p:nvPr/>
        </p:nvSpPr>
        <p:spPr>
          <a:xfrm>
            <a:off x="8124781" y="923356"/>
            <a:ext cx="4411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1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MW</a:t>
            </a:r>
            <a:r>
              <a:rPr lang="de-AT" sz="10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 </a:t>
            </a:r>
            <a:endParaRPr lang="de-AT" sz="10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21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9539D-F1F1-A8C7-B174-55A621B5D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C27905DA-A14D-15E9-FFBA-FE641CA185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840051"/>
              </p:ext>
            </p:extLst>
          </p:nvPr>
        </p:nvGraphicFramePr>
        <p:xfrm>
          <a:off x="7613584" y="1059582"/>
          <a:ext cx="1431876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92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1876393613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345204906"/>
                    </a:ext>
                  </a:extLst>
                </a:gridCol>
              </a:tblGrid>
              <a:tr h="441049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441049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441049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441049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441049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441049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  <a:tr h="441049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463982"/>
                  </a:ext>
                </a:extLst>
              </a:tr>
              <a:tr h="441049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1627465"/>
                  </a:ext>
                </a:extLst>
              </a:tr>
            </a:tbl>
          </a:graphicData>
        </a:graphic>
      </p:graphicFrame>
      <p:sp>
        <p:nvSpPr>
          <p:cNvPr id="2" name="Textfeld 4">
            <a:extLst>
              <a:ext uri="{FF2B5EF4-FFF2-40B4-BE49-F238E27FC236}">
                <a16:creationId xmlns:a16="http://schemas.microsoft.com/office/drawing/2014/main" id="{97DA0312-FBF2-FA93-E269-45B7DDBA5A08}"/>
              </a:ext>
            </a:extLst>
          </p:cNvPr>
          <p:cNvSpPr txBox="1"/>
          <p:nvPr/>
        </p:nvSpPr>
        <p:spPr>
          <a:xfrm>
            <a:off x="457414" y="827354"/>
            <a:ext cx="8363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F4. Jetzt noch zu den </a:t>
            </a:r>
            <a:r>
              <a:rPr lang="de-DE" sz="800" b="1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beruflichen Rahmenbedingungen 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in Ihrem Kindergarten: Wie beurteilen Sie diese anhand einer Schulnotenskala von 1 bis 5.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(keine Pflichtfrage)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353FBBAF-91DB-490F-2606-797781F8E9A8}"/>
              </a:ext>
            </a:extLst>
          </p:cNvPr>
          <p:cNvSpPr/>
          <p:nvPr/>
        </p:nvSpPr>
        <p:spPr>
          <a:xfrm>
            <a:off x="8106231" y="771550"/>
            <a:ext cx="71424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4D64691F-C4D0-6EE6-A65B-0E2061B42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904656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Berufliche Rahmenbedingungen im Kindergarten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graphicFrame>
        <p:nvGraphicFramePr>
          <p:cNvPr id="5" name="Inhaltsplatzhalter 7">
            <a:extLst>
              <a:ext uri="{FF2B5EF4-FFF2-40B4-BE49-F238E27FC236}">
                <a16:creationId xmlns:a16="http://schemas.microsoft.com/office/drawing/2014/main" id="{07F0669A-3421-164F-EA17-3C6E9DA09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2155866"/>
              </p:ext>
            </p:extLst>
          </p:nvPr>
        </p:nvGraphicFramePr>
        <p:xfrm>
          <a:off x="113408" y="1132006"/>
          <a:ext cx="7443687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hteck 7">
            <a:extLst>
              <a:ext uri="{FF2B5EF4-FFF2-40B4-BE49-F238E27FC236}">
                <a16:creationId xmlns:a16="http://schemas.microsoft.com/office/drawing/2014/main" id="{7E6A1D1A-1AF6-8BE2-3F92-24F3C1F58936}"/>
              </a:ext>
            </a:extLst>
          </p:cNvPr>
          <p:cNvSpPr/>
          <p:nvPr/>
        </p:nvSpPr>
        <p:spPr>
          <a:xfrm>
            <a:off x="8124781" y="923356"/>
            <a:ext cx="4411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1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MW</a:t>
            </a:r>
            <a:r>
              <a:rPr lang="de-AT" sz="10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 </a:t>
            </a:r>
            <a:endParaRPr lang="de-AT" sz="10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714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907A8-2060-1DB1-FC38-60D6B5BEE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7">
            <a:extLst>
              <a:ext uri="{FF2B5EF4-FFF2-40B4-BE49-F238E27FC236}">
                <a16:creationId xmlns:a16="http://schemas.microsoft.com/office/drawing/2014/main" id="{15B5FA8E-1671-93E6-90B9-FBAE01652E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8998408"/>
              </p:ext>
            </p:extLst>
          </p:nvPr>
        </p:nvGraphicFramePr>
        <p:xfrm>
          <a:off x="-108520" y="1132006"/>
          <a:ext cx="903059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13F750BD-247C-974E-E016-011DC5588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887428"/>
              </p:ext>
            </p:extLst>
          </p:nvPr>
        </p:nvGraphicFramePr>
        <p:xfrm>
          <a:off x="7585583" y="1059582"/>
          <a:ext cx="1431876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92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1876393613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345204906"/>
                    </a:ext>
                  </a:extLst>
                </a:gridCol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2,5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3,7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2,9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3,8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4,1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3,5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3,2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4,6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5,0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4,2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3,7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463982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6,1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5,2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2260597"/>
                  </a:ext>
                </a:extLst>
              </a:tr>
            </a:tbl>
          </a:graphicData>
        </a:graphic>
      </p:graphicFrame>
      <p:sp>
        <p:nvSpPr>
          <p:cNvPr id="2" name="Textfeld 4">
            <a:extLst>
              <a:ext uri="{FF2B5EF4-FFF2-40B4-BE49-F238E27FC236}">
                <a16:creationId xmlns:a16="http://schemas.microsoft.com/office/drawing/2014/main" id="{CD320091-DBFE-7822-C79B-A2CE8A09EF23}"/>
              </a:ext>
            </a:extLst>
          </p:cNvPr>
          <p:cNvSpPr txBox="1"/>
          <p:nvPr/>
        </p:nvSpPr>
        <p:spPr>
          <a:xfrm>
            <a:off x="457414" y="827354"/>
            <a:ext cx="8363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F5. Wie wichtig wären </a:t>
            </a:r>
            <a:r>
              <a:rPr lang="de-DE" sz="800" b="1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Verbesserungen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in diesen Bereichen für Sie als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Pädagog:in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/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Kindergartenleiter:in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: für die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in Ihrem Kindergarten? (Reihung)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(keine Pflichtfrage)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7B5A027E-D6DC-8596-1DB1-E4ADAD9106B5}"/>
              </a:ext>
            </a:extLst>
          </p:cNvPr>
          <p:cNvSpPr/>
          <p:nvPr/>
        </p:nvSpPr>
        <p:spPr>
          <a:xfrm>
            <a:off x="8106231" y="771550"/>
            <a:ext cx="71424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11E14CEA-8913-3CE1-0F82-5AC45474F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904656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Verbesserung nötig in folgenden Bereichen…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5A2070E9-0D33-0FF9-E4D2-7849567B4DBE}"/>
              </a:ext>
            </a:extLst>
          </p:cNvPr>
          <p:cNvSpPr/>
          <p:nvPr/>
        </p:nvSpPr>
        <p:spPr>
          <a:xfrm>
            <a:off x="8124781" y="923356"/>
            <a:ext cx="4411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1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MW</a:t>
            </a:r>
            <a:r>
              <a:rPr lang="de-AT" sz="10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 </a:t>
            </a:r>
            <a:endParaRPr lang="de-AT" sz="10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06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B0084-483A-1F7B-4649-EEC70110F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085386AB-9746-4920-B811-E5334FECE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7067128" cy="493563"/>
          </a:xfrm>
        </p:spPr>
        <p:txBody>
          <a:bodyPr/>
          <a:lstStyle/>
          <a:p>
            <a:r>
              <a:rPr lang="de-DE" dirty="0"/>
              <a:t>Übersicht: </a:t>
            </a:r>
            <a:r>
              <a:rPr lang="de-AT" sz="2000" dirty="0"/>
              <a:t>Wichtigkeit von und Zufriedenheit mit</a:t>
            </a:r>
            <a:r>
              <a:rPr lang="de-AT" sz="2000" kern="0" dirty="0"/>
              <a:t> </a:t>
            </a:r>
            <a:br>
              <a:rPr lang="de-AT" sz="2000" kern="0" dirty="0"/>
            </a:br>
            <a:r>
              <a:rPr lang="de-AT" sz="2000" kern="0" dirty="0"/>
              <a:t>beruflichen Rahmenbedingungen</a:t>
            </a:r>
            <a:r>
              <a:rPr lang="de-AT" sz="2000" dirty="0"/>
              <a:t> </a:t>
            </a:r>
            <a:endParaRPr lang="de-DE" dirty="0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89B47236-F8D3-6C53-5763-13D380E40E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529448"/>
              </p:ext>
            </p:extLst>
          </p:nvPr>
        </p:nvGraphicFramePr>
        <p:xfrm>
          <a:off x="539551" y="988749"/>
          <a:ext cx="8064900" cy="35272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2703">
                  <a:extLst>
                    <a:ext uri="{9D8B030D-6E8A-4147-A177-3AD203B41FA5}">
                      <a16:colId xmlns:a16="http://schemas.microsoft.com/office/drawing/2014/main" val="3009920627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522073878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3150625617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2666301729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213580606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1622825779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1888412339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3225305226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646852147"/>
                    </a:ext>
                  </a:extLst>
                </a:gridCol>
                <a:gridCol w="685253">
                  <a:extLst>
                    <a:ext uri="{9D8B030D-6E8A-4147-A177-3AD203B41FA5}">
                      <a16:colId xmlns:a16="http://schemas.microsoft.com/office/drawing/2014/main" val="1243551440"/>
                    </a:ext>
                  </a:extLst>
                </a:gridCol>
              </a:tblGrid>
              <a:tr h="388360">
                <a:tc rowSpan="2">
                  <a:txBody>
                    <a:bodyPr/>
                    <a:lstStyle/>
                    <a:p>
                      <a:pPr marL="1778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78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  <a:cs typeface="Helvetica" panose="020B0604020202020204" pitchFamily="34" charset="0"/>
                        </a:rPr>
                        <a:t>F4/F5: Übersicht Frage 4 (Beurteilung) und Frage 5 (Wichtigkeit/Ranking)</a:t>
                      </a:r>
                    </a:p>
                    <a:p>
                      <a:pPr algn="ctr" fontAlgn="b"/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Wichtigkeit</a:t>
                      </a:r>
                    </a:p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(Ranking: Platz 1 - 7)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de-AT" sz="1200" b="0" i="0" u="none" strike="noStrike" dirty="0">
                        <a:solidFill>
                          <a:schemeClr val="bg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A91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de-AT" sz="1200" b="0" i="0" u="none" strike="noStrike" dirty="0">
                        <a:solidFill>
                          <a:schemeClr val="bg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717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Zufriedenheit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8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(Schulnotenskala von 1-5)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200" b="0" i="0" u="none" strike="noStrike" dirty="0">
                        <a:solidFill>
                          <a:schemeClr val="bg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71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272573"/>
                  </a:ext>
                </a:extLst>
              </a:tr>
              <a:tr h="364421">
                <a:tc vMerge="1">
                  <a:txBody>
                    <a:bodyPr/>
                    <a:lstStyle/>
                    <a:p>
                      <a:pPr algn="ctr" fontAlgn="b"/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1.Rang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2.Rang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Schulnote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676593"/>
                  </a:ext>
                </a:extLst>
              </a:tr>
              <a:tr h="445136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Coaching, Beratung und Supervision für Sie als </a:t>
                      </a:r>
                      <a:r>
                        <a:rPr lang="de-DE" sz="900" b="0" i="0" u="none" strike="noStrike" dirty="0" err="1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Pädagog:in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181486"/>
                  </a:ext>
                </a:extLst>
              </a:tr>
              <a:tr h="412791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Arbeitsklima im Kindergarten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920063"/>
                  </a:ext>
                </a:extLst>
              </a:tr>
              <a:tr h="411619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Kommunikation unter den </a:t>
                      </a:r>
                      <a:r>
                        <a:rPr lang="de-DE" sz="900" b="0" i="0" u="none" strike="noStrike" dirty="0" err="1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Pädagog:innen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817514"/>
                  </a:ext>
                </a:extLst>
              </a:tr>
              <a:tr h="374482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IT- und sonstige technische Ausstattung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38770"/>
                  </a:ext>
                </a:extLst>
              </a:tr>
              <a:tr h="374482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Persönlicher Platz für Schreibtisch- und Vorbereitungsarbeiten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557215"/>
                  </a:ext>
                </a:extLst>
              </a:tr>
              <a:tr h="374482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Berufliche Fort- und Weiterbildung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840857"/>
                  </a:ext>
                </a:extLst>
              </a:tr>
              <a:tr h="381444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Aufstiegschancen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2714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228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C467A-6119-0A69-AF58-520BD2492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01EABAD5-A68F-C29D-5D45-BD95AA349792}"/>
              </a:ext>
            </a:extLst>
          </p:cNvPr>
          <p:cNvSpPr txBox="1"/>
          <p:nvPr/>
        </p:nvSpPr>
        <p:spPr>
          <a:xfrm>
            <a:off x="457414" y="827354"/>
            <a:ext cx="8363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F6. Ist das Bildungssystem Ihrer Meinung nach </a:t>
            </a:r>
            <a:r>
              <a:rPr lang="de-DE" sz="800" b="1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offen für </a:t>
            </a:r>
            <a:r>
              <a:rPr lang="de-DE" sz="800" b="1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Pädagog:innen</a:t>
            </a:r>
            <a:r>
              <a:rPr lang="de-DE" sz="800" b="1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, die auf Zeit aus ihrer Tätigkeit aussteigen wollen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, um zum Beispiel neue Berufserfahrungen zu machen und dann nach einer bestimmten Zeit wieder einsteigen? (Einfachantwort)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(keine Pflichtfrage)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D89A06E6-1286-DAFA-8774-BBB82B51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6768752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Offenheit des Bildungssystems Unterbrechung der Tätigkeit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graphicFrame>
        <p:nvGraphicFramePr>
          <p:cNvPr id="5" name="Inhaltsplatzhalter 7">
            <a:extLst>
              <a:ext uri="{FF2B5EF4-FFF2-40B4-BE49-F238E27FC236}">
                <a16:creationId xmlns:a16="http://schemas.microsoft.com/office/drawing/2014/main" id="{D24CB55E-8373-9E41-F5A5-9E83BD712F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3781973"/>
              </p:ext>
            </p:extLst>
          </p:nvPr>
        </p:nvGraphicFramePr>
        <p:xfrm>
          <a:off x="113408" y="1386074"/>
          <a:ext cx="7986984" cy="3274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4757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D7F0F-D225-93E8-F915-684FF73D5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A17C3512-CB40-B7A7-0D0C-AFF0945199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3666091"/>
              </p:ext>
            </p:extLst>
          </p:nvPr>
        </p:nvGraphicFramePr>
        <p:xfrm>
          <a:off x="2743197" y="1053705"/>
          <a:ext cx="3700077" cy="958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Diagramm 16">
            <a:extLst>
              <a:ext uri="{FF2B5EF4-FFF2-40B4-BE49-F238E27FC236}">
                <a16:creationId xmlns:a16="http://schemas.microsoft.com/office/drawing/2014/main" id="{7740450C-E093-2D76-480B-C40F36882A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8695703"/>
              </p:ext>
            </p:extLst>
          </p:nvPr>
        </p:nvGraphicFramePr>
        <p:xfrm>
          <a:off x="2970705" y="1650117"/>
          <a:ext cx="2907989" cy="1986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5F4E2246-ECE7-85C1-0CF8-6A65575F9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7067128" cy="493563"/>
          </a:xfrm>
        </p:spPr>
        <p:txBody>
          <a:bodyPr/>
          <a:lstStyle/>
          <a:p>
            <a:r>
              <a:rPr lang="de-AT" dirty="0"/>
              <a:t>Zustimmung zu Aussagen</a:t>
            </a:r>
            <a:endParaRPr lang="de-DE" dirty="0"/>
          </a:p>
        </p:txBody>
      </p:sp>
      <p:sp>
        <p:nvSpPr>
          <p:cNvPr id="9" name="Textfeld 4">
            <a:extLst>
              <a:ext uri="{FF2B5EF4-FFF2-40B4-BE49-F238E27FC236}">
                <a16:creationId xmlns:a16="http://schemas.microsoft.com/office/drawing/2014/main" id="{22B7DB39-E671-994E-EAF3-1A6BCA69E93B}"/>
              </a:ext>
            </a:extLst>
          </p:cNvPr>
          <p:cNvSpPr txBox="1"/>
          <p:nvPr/>
        </p:nvSpPr>
        <p:spPr>
          <a:xfrm>
            <a:off x="457414" y="827354"/>
            <a:ext cx="8363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F7. Wie sehr stimmen Sie folgenden Aussagen zu?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(keine Pflichtfrage)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61D4223-1E52-48A9-1E46-44A58384FBE3}"/>
              </a:ext>
            </a:extLst>
          </p:cNvPr>
          <p:cNvSpPr txBox="1"/>
          <p:nvPr/>
        </p:nvSpPr>
        <p:spPr>
          <a:xfrm>
            <a:off x="751830" y="3721825"/>
            <a:ext cx="1985343" cy="50783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900" i="1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Alles in allem steht für den Kindergarten das Wohl der Kinder und deren Zukunft an erster Stelle.</a:t>
            </a:r>
            <a:endParaRPr lang="de-AT" sz="900" i="1" dirty="0">
              <a:solidFill>
                <a:srgbClr val="E42187"/>
              </a:solidFill>
              <a:latin typeface="Aptos" panose="020B00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13" name="Diagramm 12">
            <a:extLst>
              <a:ext uri="{FF2B5EF4-FFF2-40B4-BE49-F238E27FC236}">
                <a16:creationId xmlns:a16="http://schemas.microsoft.com/office/drawing/2014/main" id="{68777A93-A9A2-54DA-1724-61CCCC0A37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6172700"/>
              </p:ext>
            </p:extLst>
          </p:nvPr>
        </p:nvGraphicFramePr>
        <p:xfrm>
          <a:off x="226776" y="1649779"/>
          <a:ext cx="2907989" cy="1986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Textfeld 20">
            <a:extLst>
              <a:ext uri="{FF2B5EF4-FFF2-40B4-BE49-F238E27FC236}">
                <a16:creationId xmlns:a16="http://schemas.microsoft.com/office/drawing/2014/main" id="{1A57C240-5866-B2BB-E6EF-E9CFB6BCAE3B}"/>
              </a:ext>
            </a:extLst>
          </p:cNvPr>
          <p:cNvSpPr txBox="1"/>
          <p:nvPr/>
        </p:nvSpPr>
        <p:spPr>
          <a:xfrm>
            <a:off x="1323951" y="2390877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b="1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MW</a:t>
            </a:r>
          </a:p>
          <a:p>
            <a:pPr algn="ctr"/>
            <a:r>
              <a:rPr lang="de-DE" sz="900" dirty="0">
                <a:solidFill>
                  <a:srgbClr val="E42187"/>
                </a:solidFill>
                <a:latin typeface="Aptos" panose="020B0004020202020204" pitchFamily="34" charset="0"/>
              </a:rPr>
              <a:t>2025: 1,7</a:t>
            </a:r>
          </a:p>
          <a:p>
            <a:pPr algn="ctr"/>
            <a:r>
              <a:rPr lang="de-DE" sz="900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2023: 1,4 </a:t>
            </a:r>
          </a:p>
          <a:p>
            <a:pPr algn="ctr"/>
            <a:r>
              <a:rPr lang="de-DE" sz="900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2021: 1,4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05433FB-5326-3C13-6444-3591F3D58B8E}"/>
              </a:ext>
            </a:extLst>
          </p:cNvPr>
          <p:cNvSpPr txBox="1"/>
          <p:nvPr/>
        </p:nvSpPr>
        <p:spPr>
          <a:xfrm>
            <a:off x="646928" y="3111751"/>
            <a:ext cx="20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4000" dirty="0">
                <a:solidFill>
                  <a:srgbClr val="E42187"/>
                </a:solidFill>
                <a:latin typeface="Aptos Display" panose="020B0004020202020204" pitchFamily="34" charset="0"/>
              </a:rPr>
              <a:t>„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D67A3346-5023-2E44-12E6-065F550C2C77}"/>
              </a:ext>
            </a:extLst>
          </p:cNvPr>
          <p:cNvSpPr txBox="1"/>
          <p:nvPr/>
        </p:nvSpPr>
        <p:spPr>
          <a:xfrm>
            <a:off x="3602473" y="3723893"/>
            <a:ext cx="1985343" cy="50783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AT" sz="900" i="1" dirty="0" err="1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AT" sz="900" i="1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 leisten einen wichtigen Beitrag zur Gesellschaft.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787C7B9-DA27-AE0F-79F4-027DC845E779}"/>
              </a:ext>
            </a:extLst>
          </p:cNvPr>
          <p:cNvSpPr txBox="1"/>
          <p:nvPr/>
        </p:nvSpPr>
        <p:spPr>
          <a:xfrm>
            <a:off x="4063587" y="2440140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b="1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MW</a:t>
            </a:r>
          </a:p>
          <a:p>
            <a:pPr algn="ctr"/>
            <a:r>
              <a:rPr lang="de-DE" sz="900" dirty="0">
                <a:solidFill>
                  <a:srgbClr val="E42187"/>
                </a:solidFill>
                <a:latin typeface="Aptos" panose="020B0004020202020204" pitchFamily="34" charset="0"/>
              </a:rPr>
              <a:t>2025: 1,2</a:t>
            </a:r>
          </a:p>
          <a:p>
            <a:pPr algn="ctr"/>
            <a:r>
              <a:rPr lang="de-DE" sz="900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2023: 1,1</a:t>
            </a:r>
          </a:p>
          <a:p>
            <a:pPr algn="ctr"/>
            <a:r>
              <a:rPr lang="de-DE" sz="900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2021: 1,0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DD384BF-F623-D403-EB22-4F08332E4507}"/>
              </a:ext>
            </a:extLst>
          </p:cNvPr>
          <p:cNvSpPr txBox="1"/>
          <p:nvPr/>
        </p:nvSpPr>
        <p:spPr>
          <a:xfrm>
            <a:off x="3419872" y="3075806"/>
            <a:ext cx="20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4000" dirty="0">
                <a:solidFill>
                  <a:srgbClr val="E42187"/>
                </a:solidFill>
                <a:latin typeface="Aptos Display" panose="020B0004020202020204" pitchFamily="34" charset="0"/>
              </a:rPr>
              <a:t>„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11D5DB0C-A466-3A49-1322-A0772FB84071}"/>
              </a:ext>
            </a:extLst>
          </p:cNvPr>
          <p:cNvSpPr txBox="1"/>
          <p:nvPr/>
        </p:nvSpPr>
        <p:spPr>
          <a:xfrm>
            <a:off x="6329396" y="3721825"/>
            <a:ext cx="2151333" cy="50783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AT" sz="900" i="1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Die meisten Menschen erkennen den Beitrag der </a:t>
            </a:r>
            <a:r>
              <a:rPr lang="de-AT" sz="900" i="1" dirty="0" err="1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AT" sz="900" i="1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 für die Gesellschaft an.</a:t>
            </a:r>
          </a:p>
        </p:txBody>
      </p:sp>
      <p:graphicFrame>
        <p:nvGraphicFramePr>
          <p:cNvPr id="25" name="Diagramm 24">
            <a:extLst>
              <a:ext uri="{FF2B5EF4-FFF2-40B4-BE49-F238E27FC236}">
                <a16:creationId xmlns:a16="http://schemas.microsoft.com/office/drawing/2014/main" id="{746BF29B-C1E7-F955-A9D3-2CF1634D92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9357710"/>
              </p:ext>
            </p:extLst>
          </p:nvPr>
        </p:nvGraphicFramePr>
        <p:xfrm>
          <a:off x="5856695" y="1647420"/>
          <a:ext cx="2907989" cy="1986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6" name="Textfeld 25">
            <a:extLst>
              <a:ext uri="{FF2B5EF4-FFF2-40B4-BE49-F238E27FC236}">
                <a16:creationId xmlns:a16="http://schemas.microsoft.com/office/drawing/2014/main" id="{4D2BDF9E-B4F5-5F74-1E32-CD8012A368F0}"/>
              </a:ext>
            </a:extLst>
          </p:cNvPr>
          <p:cNvSpPr txBox="1"/>
          <p:nvPr/>
        </p:nvSpPr>
        <p:spPr>
          <a:xfrm>
            <a:off x="6973015" y="2440140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b="1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MW</a:t>
            </a:r>
          </a:p>
          <a:p>
            <a:pPr algn="ctr"/>
            <a:r>
              <a:rPr lang="de-DE" sz="900" dirty="0">
                <a:solidFill>
                  <a:srgbClr val="E42187"/>
                </a:solidFill>
                <a:latin typeface="Aptos" panose="020B0004020202020204" pitchFamily="34" charset="0"/>
              </a:rPr>
              <a:t>2025: 3,4</a:t>
            </a:r>
          </a:p>
          <a:p>
            <a:pPr algn="ctr"/>
            <a:r>
              <a:rPr lang="de-DE" sz="900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2023: 3,4</a:t>
            </a:r>
          </a:p>
          <a:p>
            <a:pPr algn="ctr"/>
            <a:r>
              <a:rPr lang="de-DE" sz="900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2021: 3,6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1510327D-8CD2-3502-6F8F-8CA8145CABAD}"/>
              </a:ext>
            </a:extLst>
          </p:cNvPr>
          <p:cNvSpPr txBox="1"/>
          <p:nvPr/>
        </p:nvSpPr>
        <p:spPr>
          <a:xfrm>
            <a:off x="6240167" y="3075806"/>
            <a:ext cx="2098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4000" dirty="0">
                <a:solidFill>
                  <a:srgbClr val="E42187"/>
                </a:solidFill>
                <a:latin typeface="Aptos Display" panose="020B0004020202020204" pitchFamily="34" charset="0"/>
              </a:rPr>
              <a:t>„</a:t>
            </a:r>
          </a:p>
        </p:txBody>
      </p:sp>
    </p:spTree>
    <p:extLst>
      <p:ext uri="{BB962C8B-B14F-4D97-AF65-F5344CB8AC3E}">
        <p14:creationId xmlns:p14="http://schemas.microsoft.com/office/powerpoint/2010/main" val="2778863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8B9E1-115E-431B-4029-6D0CBE83D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B5C5869-FB45-0C9A-EB18-14C40BA2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7067128" cy="493563"/>
          </a:xfrm>
        </p:spPr>
        <p:txBody>
          <a:bodyPr/>
          <a:lstStyle/>
          <a:p>
            <a:r>
              <a:rPr lang="de-AT" dirty="0"/>
              <a:t>Kooperation und Austausch…</a:t>
            </a:r>
            <a:endParaRPr lang="de-DE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13C6C39C-F6B2-9FE1-E25D-E7505A61F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088126"/>
              </p:ext>
            </p:extLst>
          </p:nvPr>
        </p:nvGraphicFramePr>
        <p:xfrm>
          <a:off x="8091967" y="1212851"/>
          <a:ext cx="455724" cy="3447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724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</a:tblGrid>
              <a:tr h="418084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MW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366494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480128">
                <a:tc>
                  <a:txBody>
                    <a:bodyPr/>
                    <a:lstStyle/>
                    <a:p>
                      <a:pPr algn="ctr" fontAlgn="b"/>
                      <a:endParaRPr lang="de-AT" sz="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436485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436485">
                <a:tc>
                  <a:txBody>
                    <a:bodyPr/>
                    <a:lstStyle/>
                    <a:p>
                      <a:pPr algn="ctr" fontAlgn="b"/>
                      <a:endParaRPr lang="de-AT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436485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  <a:tr h="436485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463982"/>
                  </a:ext>
                </a:extLst>
              </a:tr>
              <a:tr h="436485">
                <a:tc>
                  <a:txBody>
                    <a:bodyPr/>
                    <a:lstStyle/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013147"/>
                  </a:ext>
                </a:extLst>
              </a:tr>
            </a:tbl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8ED74A71-C131-EAAE-0DEA-2CB5A23D088E}"/>
              </a:ext>
            </a:extLst>
          </p:cNvPr>
          <p:cNvSpPr/>
          <p:nvPr/>
        </p:nvSpPr>
        <p:spPr>
          <a:xfrm>
            <a:off x="8091967" y="1212851"/>
            <a:ext cx="580355" cy="58477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graphicFrame>
        <p:nvGraphicFramePr>
          <p:cNvPr id="4" name="Inhaltsplatzhalter 7">
            <a:extLst>
              <a:ext uri="{FF2B5EF4-FFF2-40B4-BE49-F238E27FC236}">
                <a16:creationId xmlns:a16="http://schemas.microsoft.com/office/drawing/2014/main" id="{F6BBE885-BC55-44A9-BEBF-054FD9C3F9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332171"/>
              </p:ext>
            </p:extLst>
          </p:nvPr>
        </p:nvGraphicFramePr>
        <p:xfrm>
          <a:off x="113408" y="1203598"/>
          <a:ext cx="7443687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feld 4">
            <a:extLst>
              <a:ext uri="{FF2B5EF4-FFF2-40B4-BE49-F238E27FC236}">
                <a16:creationId xmlns:a16="http://schemas.microsoft.com/office/drawing/2014/main" id="{7909DE45-B97B-72A8-4A99-3C5EC5A4C130}"/>
              </a:ext>
            </a:extLst>
          </p:cNvPr>
          <p:cNvSpPr txBox="1"/>
          <p:nvPr/>
        </p:nvSpPr>
        <p:spPr>
          <a:xfrm>
            <a:off x="457414" y="827354"/>
            <a:ext cx="7210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F8. Wie beurteilen Sie die Kooperation und den Austausch Ihres Kindergartens mit anderen Kindergärten und Volksschulen?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F9. Und wie beurteilen Sie die Kooperation und den Austausch Ihres Kindergartens mit den Behörden?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n=292 bzw. n=289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, die eine Angabe gemacht haben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B33D712-A8C0-BF76-59B0-61B24E882A7B}"/>
              </a:ext>
            </a:extLst>
          </p:cNvPr>
          <p:cNvSpPr txBox="1"/>
          <p:nvPr/>
        </p:nvSpPr>
        <p:spPr>
          <a:xfrm>
            <a:off x="251520" y="1943973"/>
            <a:ext cx="1274192" cy="553998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000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…mit ANDEREN KINDERGÄRTEN &amp;</a:t>
            </a:r>
          </a:p>
          <a:p>
            <a:pPr algn="ctr"/>
            <a:r>
              <a:rPr lang="de-DE" sz="1000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VOLKSSCHULEN</a:t>
            </a:r>
            <a:endParaRPr lang="de-AT" sz="1000" dirty="0">
              <a:solidFill>
                <a:srgbClr val="E42187"/>
              </a:solidFill>
              <a:latin typeface="Aptos" panose="020B00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BDD2C04-2E93-731B-CDC8-6F62C4801F74}"/>
              </a:ext>
            </a:extLst>
          </p:cNvPr>
          <p:cNvSpPr txBox="1"/>
          <p:nvPr/>
        </p:nvSpPr>
        <p:spPr>
          <a:xfrm>
            <a:off x="251520" y="3651870"/>
            <a:ext cx="1274192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000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…mit den BEHÖRDEN</a:t>
            </a:r>
            <a:endParaRPr lang="de-AT" sz="1000" dirty="0">
              <a:solidFill>
                <a:srgbClr val="E42187"/>
              </a:solidFill>
              <a:latin typeface="Aptos" panose="020B00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81580E06-4E14-E310-F52E-6755C00F657B}"/>
              </a:ext>
            </a:extLst>
          </p:cNvPr>
          <p:cNvCxnSpPr/>
          <p:nvPr/>
        </p:nvCxnSpPr>
        <p:spPr bwMode="auto">
          <a:xfrm>
            <a:off x="457200" y="3147814"/>
            <a:ext cx="8435280" cy="0"/>
          </a:xfrm>
          <a:prstGeom prst="line">
            <a:avLst/>
          </a:prstGeom>
          <a:noFill/>
          <a:ln w="9525" cap="flat" cmpd="sng" algn="ctr">
            <a:solidFill>
              <a:srgbClr val="E4218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7599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A77B3-C6EE-06FB-1E21-3BFD213B1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0A58CE7A-F9C0-6E0D-C361-00DCE3092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7067128" cy="493563"/>
          </a:xfrm>
        </p:spPr>
        <p:txBody>
          <a:bodyPr/>
          <a:lstStyle/>
          <a:p>
            <a:r>
              <a:rPr lang="de-AT" dirty="0"/>
              <a:t>Einschätzung darüber, wie nützlich … wären</a:t>
            </a:r>
            <a:endParaRPr lang="de-DE" dirty="0"/>
          </a:p>
        </p:txBody>
      </p:sp>
      <p:graphicFrame>
        <p:nvGraphicFramePr>
          <p:cNvPr id="4" name="Inhaltsplatzhalter 7">
            <a:extLst>
              <a:ext uri="{FF2B5EF4-FFF2-40B4-BE49-F238E27FC236}">
                <a16:creationId xmlns:a16="http://schemas.microsoft.com/office/drawing/2014/main" id="{06F3C378-13A4-A435-8A33-508E7F6B06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776478"/>
              </p:ext>
            </p:extLst>
          </p:nvPr>
        </p:nvGraphicFramePr>
        <p:xfrm>
          <a:off x="113408" y="1203598"/>
          <a:ext cx="84352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feld 4">
            <a:extLst>
              <a:ext uri="{FF2B5EF4-FFF2-40B4-BE49-F238E27FC236}">
                <a16:creationId xmlns:a16="http://schemas.microsoft.com/office/drawing/2014/main" id="{2C152658-8566-FEC0-D74F-C12F2DD9CCB6}"/>
              </a:ext>
            </a:extLst>
          </p:cNvPr>
          <p:cNvSpPr txBox="1"/>
          <p:nvPr/>
        </p:nvSpPr>
        <p:spPr>
          <a:xfrm>
            <a:off x="457413" y="827354"/>
            <a:ext cx="7634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F10. Wäre es für Ihre Schule nützlich und sinnvoll, weitere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als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Co-Leiter:innen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einzusetzen?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F11. Wie interessant und nützlich wären zusätzliche Ausbildungen im Bereich Leadership Management für Sie und Ihre Tätigkeit?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n=96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Kindergartenleiter:innen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(keine Pflichtfrage)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AD633CE-F859-3702-E299-7537D2D2C040}"/>
              </a:ext>
            </a:extLst>
          </p:cNvPr>
          <p:cNvSpPr txBox="1"/>
          <p:nvPr/>
        </p:nvSpPr>
        <p:spPr>
          <a:xfrm>
            <a:off x="489496" y="1998007"/>
            <a:ext cx="1274192" cy="553998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000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… weitere </a:t>
            </a:r>
            <a:r>
              <a:rPr lang="de-DE" sz="1000" dirty="0" err="1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Pädagog:innen</a:t>
            </a:r>
            <a:r>
              <a:rPr lang="de-DE" sz="1000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 als </a:t>
            </a:r>
            <a:r>
              <a:rPr lang="de-DE" sz="1000" b="1" dirty="0" err="1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Co-Leiter:innen</a:t>
            </a:r>
            <a:endParaRPr lang="de-AT" sz="1000" b="1" dirty="0">
              <a:solidFill>
                <a:srgbClr val="E42187"/>
              </a:solidFill>
              <a:latin typeface="Aptos" panose="020B00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C74139F-8675-6F21-2CB5-F863B2252A12}"/>
              </a:ext>
            </a:extLst>
          </p:cNvPr>
          <p:cNvSpPr txBox="1"/>
          <p:nvPr/>
        </p:nvSpPr>
        <p:spPr>
          <a:xfrm>
            <a:off x="489496" y="3659128"/>
            <a:ext cx="1274192" cy="707886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000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… zusätzliche </a:t>
            </a:r>
            <a:r>
              <a:rPr lang="de-DE" sz="1000" b="1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Ausbildungen</a:t>
            </a:r>
            <a:r>
              <a:rPr lang="de-DE" sz="1000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 im Bereich </a:t>
            </a:r>
            <a:r>
              <a:rPr lang="de-DE" sz="1000" b="1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Leadership</a:t>
            </a:r>
            <a:r>
              <a:rPr lang="de-DE" sz="1000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 und</a:t>
            </a:r>
            <a:r>
              <a:rPr lang="de-DE" sz="1000" b="1" dirty="0">
                <a:solidFill>
                  <a:srgbClr val="E42187"/>
                </a:solidFill>
                <a:latin typeface="Aptos" panose="020B0004020202020204" pitchFamily="34" charset="0"/>
                <a:cs typeface="Helvetica" panose="020B0604020202020204" pitchFamily="34" charset="0"/>
              </a:rPr>
              <a:t> Management </a:t>
            </a:r>
            <a:endParaRPr lang="de-AT" sz="1000" b="1" dirty="0">
              <a:solidFill>
                <a:srgbClr val="E42187"/>
              </a:solidFill>
              <a:latin typeface="Aptos" panose="020B00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83571C5A-C8C0-4DC0-B63A-0B21B817B4FA}"/>
              </a:ext>
            </a:extLst>
          </p:cNvPr>
          <p:cNvCxnSpPr/>
          <p:nvPr/>
        </p:nvCxnSpPr>
        <p:spPr bwMode="auto">
          <a:xfrm>
            <a:off x="457200" y="3147814"/>
            <a:ext cx="8435280" cy="0"/>
          </a:xfrm>
          <a:prstGeom prst="line">
            <a:avLst/>
          </a:prstGeom>
          <a:noFill/>
          <a:ln w="9525" cap="flat" cmpd="sng" algn="ctr">
            <a:solidFill>
              <a:srgbClr val="E4218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96953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10D94-0DA9-558A-5602-CA07F0E82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7">
            <a:extLst>
              <a:ext uri="{FF2B5EF4-FFF2-40B4-BE49-F238E27FC236}">
                <a16:creationId xmlns:a16="http://schemas.microsoft.com/office/drawing/2014/main" id="{C23D3676-7AAD-0EA4-04AA-93E50F20A0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4310519"/>
              </p:ext>
            </p:extLst>
          </p:nvPr>
        </p:nvGraphicFramePr>
        <p:xfrm>
          <a:off x="-108520" y="1132006"/>
          <a:ext cx="903059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CA822918-EADD-93B2-910A-EEA904DE0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028497"/>
              </p:ext>
            </p:extLst>
          </p:nvPr>
        </p:nvGraphicFramePr>
        <p:xfrm>
          <a:off x="7380312" y="923355"/>
          <a:ext cx="1431876" cy="3664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92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1876393613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345204906"/>
                    </a:ext>
                  </a:extLst>
                </a:gridCol>
              </a:tblGrid>
              <a:tr h="61077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610770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2,6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3,3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610770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1,4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610770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2,4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3,3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610770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4,1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2,8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610770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4,6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</a:rPr>
                        <a:t>4,3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</a:tbl>
          </a:graphicData>
        </a:graphic>
      </p:graphicFrame>
      <p:sp>
        <p:nvSpPr>
          <p:cNvPr id="2" name="Textfeld 4">
            <a:extLst>
              <a:ext uri="{FF2B5EF4-FFF2-40B4-BE49-F238E27FC236}">
                <a16:creationId xmlns:a16="http://schemas.microsoft.com/office/drawing/2014/main" id="{720E7D8F-B422-F761-E563-85CDDB582619}"/>
              </a:ext>
            </a:extLst>
          </p:cNvPr>
          <p:cNvSpPr txBox="1"/>
          <p:nvPr/>
        </p:nvSpPr>
        <p:spPr>
          <a:xfrm>
            <a:off x="457414" y="827354"/>
            <a:ext cx="8363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F12. In welchen Bereichen würden Sie </a:t>
            </a:r>
            <a:r>
              <a:rPr lang="de-DE" sz="800" b="1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zusätzliche finanzielle Mittel 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einsetzen, wenn Sie autonom darüber verfügen könnten? (Reihung)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n=96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Kindergartenleiter:innen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(keine Pflichtfrage)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C3CB8E1E-5D08-AF63-51D0-7150A654E1D2}"/>
              </a:ext>
            </a:extLst>
          </p:cNvPr>
          <p:cNvSpPr/>
          <p:nvPr/>
        </p:nvSpPr>
        <p:spPr>
          <a:xfrm>
            <a:off x="7900960" y="771550"/>
            <a:ext cx="71424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963976FF-8C95-13E2-EB5D-D2C81F458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6624736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Bereiche, in denen zusätzliche finanzielle Mittel eingesetzt würden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5B85BEE-9E87-A7AB-E669-8025F325213D}"/>
              </a:ext>
            </a:extLst>
          </p:cNvPr>
          <p:cNvSpPr/>
          <p:nvPr/>
        </p:nvSpPr>
        <p:spPr>
          <a:xfrm>
            <a:off x="7919510" y="923356"/>
            <a:ext cx="4411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1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MW</a:t>
            </a:r>
            <a:r>
              <a:rPr lang="de-AT" sz="10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 </a:t>
            </a:r>
            <a:endParaRPr lang="de-AT" sz="10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221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26762-9B8A-BE6B-38E0-DED1E527D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474BB9F8-B1BF-F4E7-4BFB-106229612EA0}"/>
              </a:ext>
            </a:extLst>
          </p:cNvPr>
          <p:cNvSpPr txBox="1"/>
          <p:nvPr/>
        </p:nvSpPr>
        <p:spPr>
          <a:xfrm>
            <a:off x="457414" y="827354"/>
            <a:ext cx="8363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F13. Nun beurteilen Sie bitte das </a:t>
            </a:r>
            <a:r>
              <a:rPr lang="de-DE" sz="800" b="1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österreichische Bildungs- und Schulsystem insgesamt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, so wie Sie es bisher erlebt haben.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ED038540-2206-CE42-1713-7C2F12126FEB}"/>
              </a:ext>
            </a:extLst>
          </p:cNvPr>
          <p:cNvSpPr/>
          <p:nvPr/>
        </p:nvSpPr>
        <p:spPr>
          <a:xfrm>
            <a:off x="8210570" y="699542"/>
            <a:ext cx="71424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02D71577-51F2-A36E-BCB2-3D56D56D6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904656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Gesamtzufriedenheit mit Bildungs- und Schulsystem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graphicFrame>
        <p:nvGraphicFramePr>
          <p:cNvPr id="5" name="Inhaltsplatzhalter 7">
            <a:extLst>
              <a:ext uri="{FF2B5EF4-FFF2-40B4-BE49-F238E27FC236}">
                <a16:creationId xmlns:a16="http://schemas.microsoft.com/office/drawing/2014/main" id="{BBFB9DDF-9DA2-03AD-021C-521C58E0C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2701862"/>
              </p:ext>
            </p:extLst>
          </p:nvPr>
        </p:nvGraphicFramePr>
        <p:xfrm>
          <a:off x="611560" y="1284316"/>
          <a:ext cx="6890556" cy="3338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hteck 7">
            <a:extLst>
              <a:ext uri="{FF2B5EF4-FFF2-40B4-BE49-F238E27FC236}">
                <a16:creationId xmlns:a16="http://schemas.microsoft.com/office/drawing/2014/main" id="{C759A560-B7F2-586C-9347-26EFE8AE0FED}"/>
              </a:ext>
            </a:extLst>
          </p:cNvPr>
          <p:cNvSpPr/>
          <p:nvPr/>
        </p:nvSpPr>
        <p:spPr>
          <a:xfrm>
            <a:off x="8229120" y="851348"/>
            <a:ext cx="4411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1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MW</a:t>
            </a:r>
            <a:r>
              <a:rPr lang="de-AT" sz="10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 </a:t>
            </a:r>
            <a:endParaRPr lang="de-AT" sz="10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149AB431-FB62-44AA-3286-DCB9BC689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035722"/>
              </p:ext>
            </p:extLst>
          </p:nvPr>
        </p:nvGraphicFramePr>
        <p:xfrm>
          <a:off x="7585583" y="1275606"/>
          <a:ext cx="1431876" cy="3338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92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1876393613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345204906"/>
                    </a:ext>
                  </a:extLst>
                </a:gridCol>
              </a:tblGrid>
              <a:tr h="333858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333858"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de-AT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-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2,9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333858"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de-AT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-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33385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-</a:t>
                      </a:r>
                      <a:endParaRPr lang="de-AT" sz="9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-</a:t>
                      </a:r>
                      <a:endParaRPr lang="de-AT" sz="9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333858">
                <a:tc>
                  <a:txBody>
                    <a:bodyPr/>
                    <a:lstStyle/>
                    <a:p>
                      <a:pPr algn="ctr" fontAlgn="b"/>
                      <a:endParaRPr lang="de-AT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33385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  <a:tr h="33385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7563773"/>
                  </a:ext>
                </a:extLst>
              </a:tr>
              <a:tr h="33385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415294"/>
                  </a:ext>
                </a:extLst>
              </a:tr>
              <a:tr h="33385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671693"/>
                  </a:ext>
                </a:extLst>
              </a:tr>
              <a:tr h="33385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257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86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le 6">
            <a:extLst>
              <a:ext uri="{FF2B5EF4-FFF2-40B4-BE49-F238E27FC236}">
                <a16:creationId xmlns:a16="http://schemas.microsoft.com/office/drawing/2014/main" id="{CEAD99B0-7004-8649-8AD5-DAA83F314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726285"/>
              </p:ext>
            </p:extLst>
          </p:nvPr>
        </p:nvGraphicFramePr>
        <p:xfrm>
          <a:off x="539553" y="936467"/>
          <a:ext cx="8064896" cy="3417465"/>
        </p:xfrm>
        <a:graphic>
          <a:graphicData uri="http://schemas.openxmlformats.org/drawingml/2006/table">
            <a:tbl>
              <a:tblPr bandRow="1">
                <a:tableStyleId>{E8034E78-7F5D-4C2E-B375-FC64B27BC917}</a:tableStyleId>
              </a:tblPr>
              <a:tblGrid>
                <a:gridCol w="2280878">
                  <a:extLst>
                    <a:ext uri="{9D8B030D-6E8A-4147-A177-3AD203B41FA5}">
                      <a16:colId xmlns:a16="http://schemas.microsoft.com/office/drawing/2014/main" val="1544565939"/>
                    </a:ext>
                  </a:extLst>
                </a:gridCol>
                <a:gridCol w="5784018">
                  <a:extLst>
                    <a:ext uri="{9D8B030D-6E8A-4147-A177-3AD203B41FA5}">
                      <a16:colId xmlns:a16="http://schemas.microsoft.com/office/drawing/2014/main" val="643577118"/>
                    </a:ext>
                  </a:extLst>
                </a:gridCol>
              </a:tblGrid>
              <a:tr h="32129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E4218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050" dirty="0">
                          <a:solidFill>
                            <a:srgbClr val="3B3B3B"/>
                          </a:solidFill>
                          <a:latin typeface="Aptos Display" panose="020B0004020202020204" pitchFamily="34" charset="0"/>
                        </a:rPr>
                        <a:t>Auftraggeber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050" b="0" i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ptos Light" panose="020B0004020202020204" pitchFamily="34" charset="0"/>
                        </a:rPr>
                        <a:t>The Skills Group im Auftrag der MEGA Bildungsstiftung</a:t>
                      </a: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745900"/>
                  </a:ext>
                </a:extLst>
              </a:tr>
              <a:tr h="420133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E4218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050" dirty="0">
                          <a:solidFill>
                            <a:srgbClr val="3B3B3B"/>
                          </a:solidFill>
                          <a:latin typeface="Aptos Display" panose="020B0004020202020204" pitchFamily="34" charset="0"/>
                        </a:rPr>
                        <a:t>Thema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-179388">
                        <a:buClr>
                          <a:schemeClr val="tx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050" b="0" i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Befragung zum Bildungssystem/Schulsystem in Österreich, inklusive Vergleichswerte von BKI 2023 und 2021</a:t>
                      </a:r>
                      <a:endParaRPr lang="de-DE" sz="1050" b="0" i="0" kern="1200" dirty="0">
                        <a:solidFill>
                          <a:srgbClr val="3B3B3B"/>
                        </a:solidFill>
                        <a:latin typeface="Aptos Light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886435"/>
                  </a:ext>
                </a:extLst>
              </a:tr>
              <a:tr h="476557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E4218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050" dirty="0">
                          <a:solidFill>
                            <a:srgbClr val="3B3B3B"/>
                          </a:solidFill>
                          <a:latin typeface="Aptos Display" panose="020B0004020202020204" pitchFamily="34" charset="0"/>
                        </a:rPr>
                        <a:t>Zielgruppe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050" b="0" i="0" kern="1200" dirty="0" err="1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Kindergartenpädagog:innen</a:t>
                      </a:r>
                      <a:r>
                        <a:rPr lang="de-DE" sz="1050" b="0" i="0" kern="120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 und </a:t>
                      </a:r>
                      <a:r>
                        <a:rPr lang="de-DE" sz="1050" b="0" i="0" kern="1200" dirty="0" err="1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Kindergartenleiter:innen</a:t>
                      </a:r>
                      <a:endParaRPr lang="de-DE" sz="1050" b="0" i="0" kern="1200" dirty="0">
                        <a:solidFill>
                          <a:srgbClr val="3B3B3B"/>
                        </a:solidFill>
                        <a:latin typeface="Aptos Light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2724805"/>
                  </a:ext>
                </a:extLst>
              </a:tr>
              <a:tr h="289634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E4218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050" dirty="0">
                          <a:solidFill>
                            <a:srgbClr val="3B3B3B"/>
                          </a:solidFill>
                          <a:latin typeface="Aptos Display" panose="020B0004020202020204" pitchFamily="34" charset="0"/>
                        </a:rPr>
                        <a:t>Stichprobe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050" b="0" i="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</a:rPr>
                        <a:t>n = 293 Online-Interviews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20775"/>
                  </a:ext>
                </a:extLst>
              </a:tr>
              <a:tr h="776308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E4218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050" dirty="0">
                          <a:solidFill>
                            <a:srgbClr val="3B3B3B"/>
                          </a:solidFill>
                          <a:latin typeface="Aptos Display" panose="020B0004020202020204" pitchFamily="34" charset="0"/>
                        </a:rPr>
                        <a:t>Methode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AT" sz="1050" b="0" i="0" kern="120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Online-Befragung anhand eines professionellen Online-Access-Panels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AT" sz="1050" b="0" i="0" kern="120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 Quotenstichprobe (Geschlecht, Alter, Bildung, Bundesland (Kindergarten und Wohnort), Kindergartentyp)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AT" sz="1050" b="0" i="0" kern="120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Ergänzung durch weitere Quellen (z.B. </a:t>
                      </a:r>
                      <a:r>
                        <a:rPr lang="de-AT" sz="1050" b="0" i="0" kern="1200" dirty="0" err="1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Social</a:t>
                      </a:r>
                      <a:r>
                        <a:rPr lang="de-AT" sz="1050" b="0" i="0" kern="120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 Media, Freundes- und Bekanntenkreis)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83913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E4218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050" dirty="0">
                          <a:solidFill>
                            <a:srgbClr val="3B3B3B"/>
                          </a:solidFill>
                          <a:latin typeface="Aptos Display" panose="020B0004020202020204" pitchFamily="34" charset="0"/>
                        </a:rPr>
                        <a:t>Technische Details der Studie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050" b="0" i="0" kern="120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Maximale Schwankungsbreite: +/- 5,7%</a:t>
                      </a:r>
                    </a:p>
                    <a:p>
                      <a:pPr marL="2286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050" b="0" i="0" kern="120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Ø Interviewdauer: 11,5 Minuten</a:t>
                      </a:r>
                    </a:p>
                    <a:p>
                      <a:pPr marL="2286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050" b="0" i="0" kern="120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71% mobile Beantwortung</a:t>
                      </a:r>
                    </a:p>
                  </a:txBody>
                  <a:tcPr marL="68580" marR="68580" marT="34290" marB="3429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551784"/>
                  </a:ext>
                </a:extLst>
              </a:tr>
              <a:tr h="391636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E4218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050" dirty="0">
                          <a:solidFill>
                            <a:srgbClr val="3B3B3B"/>
                          </a:solidFill>
                          <a:latin typeface="Aptos Display" panose="020B0004020202020204" pitchFamily="34" charset="0"/>
                        </a:rPr>
                        <a:t>Erhebungszeitraum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AT" sz="1050" b="0" i="0" kern="1200" dirty="0">
                          <a:solidFill>
                            <a:srgbClr val="3B3B3B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05. März - 20. Mai 2025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618282"/>
                  </a:ext>
                </a:extLst>
              </a:tr>
            </a:tbl>
          </a:graphicData>
        </a:graphic>
      </p:graphicFrame>
      <p:sp>
        <p:nvSpPr>
          <p:cNvPr id="3" name="Textfeld 1">
            <a:extLst>
              <a:ext uri="{FF2B5EF4-FFF2-40B4-BE49-F238E27FC236}">
                <a16:creationId xmlns:a16="http://schemas.microsoft.com/office/drawing/2014/main" id="{B6995DFA-DFB4-A589-95C4-983CADA38975}"/>
              </a:ext>
            </a:extLst>
          </p:cNvPr>
          <p:cNvSpPr txBox="1"/>
          <p:nvPr/>
        </p:nvSpPr>
        <p:spPr>
          <a:xfrm>
            <a:off x="467544" y="4731990"/>
            <a:ext cx="339708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666633"/>
                </a:solidFill>
                <a:latin typeface="Verdan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666633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666633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666633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666633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666633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666633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666633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666633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r>
              <a:rPr lang="de-AT" sz="600" dirty="0">
                <a:solidFill>
                  <a:srgbClr val="000000"/>
                </a:solidFill>
                <a:latin typeface="Aptos Display" panose="020B0004020202020204" pitchFamily="34" charset="0"/>
              </a:rPr>
              <a:t>Die Ergebnis-Summenwerte können aufgrund von Rundungsdifferenzen zwischen 99% und 101% liegen.</a:t>
            </a:r>
            <a:endParaRPr lang="de-DE" sz="600" dirty="0">
              <a:latin typeface="Aptos Display" panose="020B0004020202020204" pitchFamily="34" charset="0"/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71A7306F-498E-3ABF-075B-9A0977C3D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554960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>
                <a:latin typeface="Aptos Display" panose="020B0004020202020204" pitchFamily="34" charset="0"/>
              </a:rPr>
              <a:t>Befragungsdesign | Beschreibung der Untersuchung</a:t>
            </a:r>
          </a:p>
        </p:txBody>
      </p:sp>
    </p:spTree>
    <p:extLst>
      <p:ext uri="{BB962C8B-B14F-4D97-AF65-F5344CB8AC3E}">
        <p14:creationId xmlns:p14="http://schemas.microsoft.com/office/powerpoint/2010/main" val="4288185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DC0EC-0226-6160-E3A1-7D3DA3F5F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3E901DFE-043C-B5B5-B298-167C89EF6146}"/>
              </a:ext>
            </a:extLst>
          </p:cNvPr>
          <p:cNvSpPr txBox="1"/>
          <p:nvPr/>
        </p:nvSpPr>
        <p:spPr>
          <a:xfrm>
            <a:off x="457414" y="827354"/>
            <a:ext cx="8363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F14. Und was wäre Ihrer Meinung nach notwendig, um in dem Kindergarten, in dem Sie tätig sind, oder im Bildungssystem insgesamt etwas zu verbessern? (offene Frage)</a:t>
            </a:r>
          </a:p>
          <a:p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5C2929AD-0039-795D-3C97-8F7AD2CB71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9855853"/>
              </p:ext>
            </p:extLst>
          </p:nvPr>
        </p:nvGraphicFramePr>
        <p:xfrm>
          <a:off x="-756592" y="1289019"/>
          <a:ext cx="9591690" cy="3494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Abgerundete rechteckige Legende 4">
            <a:extLst>
              <a:ext uri="{FF2B5EF4-FFF2-40B4-BE49-F238E27FC236}">
                <a16:creationId xmlns:a16="http://schemas.microsoft.com/office/drawing/2014/main" id="{E80F859C-34EA-C645-7ECB-31AE7E0C193E}"/>
              </a:ext>
            </a:extLst>
          </p:cNvPr>
          <p:cNvSpPr/>
          <p:nvPr/>
        </p:nvSpPr>
        <p:spPr bwMode="auto">
          <a:xfrm>
            <a:off x="7452320" y="2170690"/>
            <a:ext cx="1224136" cy="1052759"/>
          </a:xfrm>
          <a:prstGeom prst="wedgeRoundRectCallout">
            <a:avLst>
              <a:gd name="adj1" fmla="val -62642"/>
              <a:gd name="adj2" fmla="val -23691"/>
              <a:gd name="adj3" fmla="val 16667"/>
            </a:avLst>
          </a:prstGeom>
          <a:noFill/>
          <a:ln w="9525" cap="flat" cmpd="sng" algn="ctr">
            <a:solidFill>
              <a:srgbClr val="E42187">
                <a:alpha val="7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800" i="1" dirty="0">
                <a:solidFill>
                  <a:schemeClr val="bg2">
                    <a:lumMod val="75000"/>
                  </a:schemeClr>
                </a:solidFill>
                <a:latin typeface="Aptos Display" panose="020B0004020202020204" pitchFamily="34" charset="0"/>
              </a:rPr>
              <a:t>Es muss am grundlegenden System gearbeitet werden. Anerkennung, Bezahlung, Weiterbildung/ Aufstiegschancen. </a:t>
            </a:r>
            <a:endParaRPr kumimoji="0" lang="de-DE" sz="800" i="1" u="none" strike="noStrike" cap="none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latin typeface="Aptos Display" panose="020B0004020202020204" pitchFamily="34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5CCFAC8C-A816-87C2-8E94-FFF849154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554960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Offene Frage: Verbesserungen im Bildungssystem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sp>
        <p:nvSpPr>
          <p:cNvPr id="9" name="Abgerundete rechteckige Legende 8">
            <a:extLst>
              <a:ext uri="{FF2B5EF4-FFF2-40B4-BE49-F238E27FC236}">
                <a16:creationId xmlns:a16="http://schemas.microsoft.com/office/drawing/2014/main" id="{E0FAD75E-E0AC-7B45-D174-29566DC71347}"/>
              </a:ext>
            </a:extLst>
          </p:cNvPr>
          <p:cNvSpPr/>
          <p:nvPr/>
        </p:nvSpPr>
        <p:spPr bwMode="auto">
          <a:xfrm>
            <a:off x="6660232" y="3740082"/>
            <a:ext cx="1872208" cy="576064"/>
          </a:xfrm>
          <a:prstGeom prst="wedgeRoundRectCallout">
            <a:avLst>
              <a:gd name="adj1" fmla="val -57959"/>
              <a:gd name="adj2" fmla="val -141194"/>
              <a:gd name="adj3" fmla="val 16667"/>
            </a:avLst>
          </a:prstGeom>
          <a:noFill/>
          <a:ln w="9525" cap="flat" cmpd="sng" algn="ctr">
            <a:solidFill>
              <a:srgbClr val="E42187">
                <a:alpha val="7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800" i="1" dirty="0">
                <a:solidFill>
                  <a:schemeClr val="bg2">
                    <a:lumMod val="75000"/>
                  </a:schemeClr>
                </a:solidFill>
                <a:latin typeface="Aptos Display" panose="020B0004020202020204" pitchFamily="34" charset="0"/>
              </a:rPr>
              <a:t>Multiprofessionelle Teams bestehend aus Ärzten, Therapeuten, Sozialarbeiter, um eine schnelle Diagnostik durchzuführen.</a:t>
            </a:r>
            <a:endParaRPr kumimoji="0" lang="de-DE" sz="800" i="1" u="none" strike="noStrike" cap="none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latin typeface="Aptos Display" panose="020B0004020202020204" pitchFamily="34" charset="0"/>
            </a:endParaRPr>
          </a:p>
        </p:txBody>
      </p:sp>
      <p:sp>
        <p:nvSpPr>
          <p:cNvPr id="10" name="Abgerundete rechteckige Legende 9">
            <a:extLst>
              <a:ext uri="{FF2B5EF4-FFF2-40B4-BE49-F238E27FC236}">
                <a16:creationId xmlns:a16="http://schemas.microsoft.com/office/drawing/2014/main" id="{5914F7CA-0EA7-C1EA-982F-AB8A3E51A5A8}"/>
              </a:ext>
            </a:extLst>
          </p:cNvPr>
          <p:cNvSpPr/>
          <p:nvPr/>
        </p:nvSpPr>
        <p:spPr bwMode="auto">
          <a:xfrm>
            <a:off x="7668344" y="1153790"/>
            <a:ext cx="1296144" cy="697879"/>
          </a:xfrm>
          <a:prstGeom prst="wedgeRoundRectCallout">
            <a:avLst>
              <a:gd name="adj1" fmla="val -67757"/>
              <a:gd name="adj2" fmla="val 75969"/>
              <a:gd name="adj3" fmla="val 16667"/>
            </a:avLst>
          </a:prstGeom>
          <a:noFill/>
          <a:ln w="9525" cap="flat" cmpd="sng" algn="ctr">
            <a:solidFill>
              <a:srgbClr val="E42187">
                <a:alpha val="7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800" i="1" dirty="0">
                <a:solidFill>
                  <a:schemeClr val="bg2">
                    <a:lumMod val="75000"/>
                  </a:schemeClr>
                </a:solidFill>
                <a:latin typeface="Aptos Display" panose="020B0004020202020204" pitchFamily="34" charset="0"/>
              </a:rPr>
              <a:t>Gehaltsanpassungen (massive Erhöhungen) für die </a:t>
            </a:r>
            <a:r>
              <a:rPr lang="de-DE" sz="800" i="1" dirty="0" err="1">
                <a:solidFill>
                  <a:schemeClr val="bg2">
                    <a:lumMod val="75000"/>
                  </a:schemeClr>
                </a:solidFill>
                <a:latin typeface="Aptos Display" panose="020B0004020202020204" pitchFamily="34" charset="0"/>
              </a:rPr>
              <a:t>Elementarpädagog:innen</a:t>
            </a:r>
            <a:r>
              <a:rPr lang="de-DE" sz="800" i="1" dirty="0">
                <a:solidFill>
                  <a:schemeClr val="bg2">
                    <a:lumMod val="75000"/>
                  </a:schemeClr>
                </a:solidFill>
                <a:latin typeface="Aptos Display" panose="020B0004020202020204" pitchFamily="34" charset="0"/>
              </a:rPr>
              <a:t>.</a:t>
            </a:r>
            <a:endParaRPr kumimoji="0" lang="de-DE" sz="800" i="1" u="none" strike="noStrike" cap="none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1603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762AC-B9B4-62A0-EA54-2DEE5E4D2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FD4FE564-92FC-A65E-C6FB-5AE666D25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7067128" cy="493563"/>
          </a:xfrm>
        </p:spPr>
        <p:txBody>
          <a:bodyPr/>
          <a:lstStyle/>
          <a:p>
            <a:r>
              <a:rPr lang="de-AT" dirty="0"/>
              <a:t>Einfluss durch psychische und soziale Situation der Kinder</a:t>
            </a:r>
            <a:endParaRPr lang="de-DE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7A9A9B53-8489-7C74-CC77-87AFE6A537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560025"/>
              </p:ext>
            </p:extLst>
          </p:nvPr>
        </p:nvGraphicFramePr>
        <p:xfrm>
          <a:off x="7848640" y="1131592"/>
          <a:ext cx="971832" cy="3528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540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1876393613"/>
                    </a:ext>
                  </a:extLst>
                </a:gridCol>
              </a:tblGrid>
              <a:tr h="489982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429520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562697">
                <a:tc>
                  <a:txBody>
                    <a:bodyPr/>
                    <a:lstStyle/>
                    <a:p>
                      <a:pPr algn="ctr" fontAlgn="b"/>
                      <a:endParaRPr lang="de-AT" sz="9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AT" sz="9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51154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51154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51154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  <a:tr h="511548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463982"/>
                  </a:ext>
                </a:extLst>
              </a:tr>
            </a:tbl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9DEDA856-8E77-38C0-D9D4-29648DB4E3AF}"/>
              </a:ext>
            </a:extLst>
          </p:cNvPr>
          <p:cNvSpPr/>
          <p:nvPr/>
        </p:nvSpPr>
        <p:spPr>
          <a:xfrm>
            <a:off x="8106231" y="834847"/>
            <a:ext cx="71424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graphicFrame>
        <p:nvGraphicFramePr>
          <p:cNvPr id="4" name="Inhaltsplatzhalter 7">
            <a:extLst>
              <a:ext uri="{FF2B5EF4-FFF2-40B4-BE49-F238E27FC236}">
                <a16:creationId xmlns:a16="http://schemas.microsoft.com/office/drawing/2014/main" id="{60DF04E2-2BF2-CF5A-9896-64BCD55B95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8354554"/>
              </p:ext>
            </p:extLst>
          </p:nvPr>
        </p:nvGraphicFramePr>
        <p:xfrm>
          <a:off x="113408" y="1203598"/>
          <a:ext cx="7443687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hteck 7">
            <a:extLst>
              <a:ext uri="{FF2B5EF4-FFF2-40B4-BE49-F238E27FC236}">
                <a16:creationId xmlns:a16="http://schemas.microsoft.com/office/drawing/2014/main" id="{058558D2-E7B2-A9B6-1772-9A830C81189D}"/>
              </a:ext>
            </a:extLst>
          </p:cNvPr>
          <p:cNvSpPr/>
          <p:nvPr/>
        </p:nvSpPr>
        <p:spPr>
          <a:xfrm>
            <a:off x="8124781" y="986653"/>
            <a:ext cx="4411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1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MW</a:t>
            </a:r>
            <a:r>
              <a:rPr lang="de-AT" sz="10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 </a:t>
            </a:r>
            <a:endParaRPr lang="de-AT" sz="10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sp>
        <p:nvSpPr>
          <p:cNvPr id="9" name="Textfeld 4">
            <a:extLst>
              <a:ext uri="{FF2B5EF4-FFF2-40B4-BE49-F238E27FC236}">
                <a16:creationId xmlns:a16="http://schemas.microsoft.com/office/drawing/2014/main" id="{9A8D96F2-C5DA-80BC-47A5-FAA517AF6853}"/>
              </a:ext>
            </a:extLst>
          </p:cNvPr>
          <p:cNvSpPr txBox="1"/>
          <p:nvPr/>
        </p:nvSpPr>
        <p:spPr>
          <a:xfrm>
            <a:off x="457414" y="827354"/>
            <a:ext cx="7210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F15. Hat die Situation Ihrer Kindergartenkinder (psychisch oder sozial) einen Einfluss auf Sie bzw. Ihre Arbeit?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2325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0A354-1D66-AE40-AC94-8C293273E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B181740F-64BE-2640-8297-24CD2B216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7067128" cy="493563"/>
          </a:xfrm>
        </p:spPr>
        <p:txBody>
          <a:bodyPr/>
          <a:lstStyle/>
          <a:p>
            <a:r>
              <a:rPr lang="de-AT" dirty="0"/>
              <a:t>Psychische und soziale Belastung der Kinder</a:t>
            </a:r>
            <a:endParaRPr lang="de-DE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EE34D27F-DC89-CCAF-E3C4-47CE6373ED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176294"/>
              </p:ext>
            </p:extLst>
          </p:nvPr>
        </p:nvGraphicFramePr>
        <p:xfrm>
          <a:off x="7848640" y="987574"/>
          <a:ext cx="971832" cy="3672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540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1876393613"/>
                    </a:ext>
                  </a:extLst>
                </a:gridCol>
              </a:tblGrid>
              <a:tr h="590851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552443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8,6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678535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616859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616859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616859"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</a:tbl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84763B20-224B-453F-E140-E26290F0B6C2}"/>
              </a:ext>
            </a:extLst>
          </p:cNvPr>
          <p:cNvSpPr/>
          <p:nvPr/>
        </p:nvSpPr>
        <p:spPr>
          <a:xfrm>
            <a:off x="8106231" y="834847"/>
            <a:ext cx="71424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graphicFrame>
        <p:nvGraphicFramePr>
          <p:cNvPr id="4" name="Inhaltsplatzhalter 7">
            <a:extLst>
              <a:ext uri="{FF2B5EF4-FFF2-40B4-BE49-F238E27FC236}">
                <a16:creationId xmlns:a16="http://schemas.microsoft.com/office/drawing/2014/main" id="{57F2F06D-04DD-A376-E55B-46A3424B5E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0847826"/>
              </p:ext>
            </p:extLst>
          </p:nvPr>
        </p:nvGraphicFramePr>
        <p:xfrm>
          <a:off x="113408" y="1203598"/>
          <a:ext cx="7443687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hteck 7">
            <a:extLst>
              <a:ext uri="{FF2B5EF4-FFF2-40B4-BE49-F238E27FC236}">
                <a16:creationId xmlns:a16="http://schemas.microsoft.com/office/drawing/2014/main" id="{4C476905-D3AC-02FB-BE44-CA88C8650C9F}"/>
              </a:ext>
            </a:extLst>
          </p:cNvPr>
          <p:cNvSpPr/>
          <p:nvPr/>
        </p:nvSpPr>
        <p:spPr>
          <a:xfrm>
            <a:off x="8124781" y="986653"/>
            <a:ext cx="4411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1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MW</a:t>
            </a:r>
            <a:r>
              <a:rPr lang="de-AT" sz="10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 </a:t>
            </a:r>
            <a:endParaRPr lang="de-AT" sz="10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sp>
        <p:nvSpPr>
          <p:cNvPr id="9" name="Textfeld 4">
            <a:extLst>
              <a:ext uri="{FF2B5EF4-FFF2-40B4-BE49-F238E27FC236}">
                <a16:creationId xmlns:a16="http://schemas.microsoft.com/office/drawing/2014/main" id="{AF4E7EB7-C676-0740-06BC-3ED5650F0D35}"/>
              </a:ext>
            </a:extLst>
          </p:cNvPr>
          <p:cNvSpPr txBox="1"/>
          <p:nvPr/>
        </p:nvSpPr>
        <p:spPr>
          <a:xfrm>
            <a:off x="457414" y="827354"/>
            <a:ext cx="7210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F16. Und inwieweit sind die Kinder durch folgende Themen belastet?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5161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11560" y="1079228"/>
            <a:ext cx="8229600" cy="2714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>
              <a:tabLst>
                <a:tab pos="0" algn="l"/>
              </a:tabLst>
            </a:pPr>
            <a:r>
              <a:rPr lang="de-DE" kern="1200" dirty="0">
                <a:solidFill>
                  <a:srgbClr val="D09E00"/>
                </a:solidFill>
                <a:latin typeface="Aptos" panose="020B0004020202020204" pitchFamily="34" charset="0"/>
                <a:cs typeface="Helvetica" pitchFamily="34" charset="0"/>
              </a:rPr>
              <a:t>Rückfragen/Kontakt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84213" y="789385"/>
            <a:ext cx="82296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</a:tabLst>
            </a:pPr>
            <a:endParaRPr lang="de-AT" sz="1600">
              <a:solidFill>
                <a:srgbClr val="0099CC"/>
              </a:solidFill>
              <a:latin typeface="Eurostile" pitchFamily="34" charset="0"/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D79D696C-470E-4A32-A465-31DDD28A6BB7}"/>
              </a:ext>
            </a:extLst>
          </p:cNvPr>
          <p:cNvGrpSpPr/>
          <p:nvPr/>
        </p:nvGrpSpPr>
        <p:grpSpPr>
          <a:xfrm>
            <a:off x="1187624" y="1337518"/>
            <a:ext cx="7956376" cy="3394472"/>
            <a:chOff x="1187624" y="851297"/>
            <a:chExt cx="7956376" cy="3394472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D0ACD416-D12A-4CF0-BF98-C96FCA7C4EC9}"/>
                </a:ext>
              </a:extLst>
            </p:cNvPr>
            <p:cNvSpPr/>
            <p:nvPr/>
          </p:nvSpPr>
          <p:spPr bwMode="auto">
            <a:xfrm>
              <a:off x="1187624" y="1722729"/>
              <a:ext cx="7956376" cy="149709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AT" sz="2000" b="0" i="0" u="none" strike="noStrike" cap="none" normalizeH="0" baseline="0">
                <a:ln>
                  <a:noFill/>
                </a:ln>
                <a:solidFill>
                  <a:srgbClr val="666633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835696" y="851297"/>
              <a:ext cx="6940004" cy="3394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800100" lvl="1" indent="-342900">
                <a:spcBef>
                  <a:spcPct val="20000"/>
                </a:spcBef>
              </a:pPr>
              <a:r>
                <a:rPr lang="de-AT" sz="1400" dirty="0">
                  <a:solidFill>
                    <a:schemeClr val="tx1"/>
                  </a:solidFill>
                </a:rPr>
                <a:t>	</a:t>
              </a:r>
            </a:p>
            <a:p>
              <a:pPr marL="800100" lvl="1" indent="-342900">
                <a:spcBef>
                  <a:spcPct val="20000"/>
                </a:spcBef>
              </a:pPr>
              <a:endParaRPr lang="de-AT" sz="1400" dirty="0">
                <a:solidFill>
                  <a:schemeClr val="tx1"/>
                </a:solidFill>
              </a:endParaRPr>
            </a:p>
            <a:p>
              <a:pPr marL="800100" lvl="1" indent="-342900">
                <a:spcBef>
                  <a:spcPct val="20000"/>
                </a:spcBef>
              </a:pPr>
              <a:endParaRPr lang="de-AT" sz="1400" dirty="0">
                <a:solidFill>
                  <a:schemeClr val="tx1"/>
                </a:solidFill>
              </a:endParaRPr>
            </a:p>
            <a:p>
              <a:pPr marL="800100" lvl="1" indent="-342900">
                <a:spcBef>
                  <a:spcPct val="20000"/>
                </a:spcBef>
              </a:pPr>
              <a:endParaRPr lang="de-AT" sz="1400" dirty="0">
                <a:solidFill>
                  <a:schemeClr val="tx1"/>
                </a:solidFill>
              </a:endParaRPr>
            </a:p>
            <a:p>
              <a:pPr marL="800100" lvl="1" indent="-342900">
                <a:spcBef>
                  <a:spcPct val="20000"/>
                </a:spcBef>
              </a:pPr>
              <a:r>
                <a:rPr lang="de-AT" sz="1600" dirty="0">
                  <a:solidFill>
                    <a:schemeClr val="tx1"/>
                  </a:solidFill>
                  <a:latin typeface="Aptos" panose="020B0004020202020204" pitchFamily="34" charset="0"/>
                </a:rPr>
                <a:t>	</a:t>
              </a:r>
              <a:r>
                <a:rPr lang="de-AT" sz="1600" dirty="0">
                  <a:solidFill>
                    <a:schemeClr val="tx1"/>
                  </a:solidFill>
                  <a:latin typeface="Aptos" panose="020B0004020202020204" pitchFamily="34" charset="0"/>
                  <a:cs typeface="Helvetica" panose="020B0604020202020204" pitchFamily="34" charset="0"/>
                </a:rPr>
                <a:t>Triple M </a:t>
              </a:r>
              <a:r>
                <a:rPr lang="de-AT" sz="1600" dirty="0" err="1">
                  <a:solidFill>
                    <a:schemeClr val="tx1"/>
                  </a:solidFill>
                  <a:latin typeface="Aptos" panose="020B0004020202020204" pitchFamily="34" charset="0"/>
                  <a:cs typeface="Helvetica" panose="020B0604020202020204" pitchFamily="34" charset="0"/>
                </a:rPr>
                <a:t>Matzka</a:t>
              </a:r>
              <a:r>
                <a:rPr lang="de-AT" sz="1600" dirty="0">
                  <a:solidFill>
                    <a:schemeClr val="tx1"/>
                  </a:solidFill>
                  <a:latin typeface="Aptos" panose="020B0004020202020204" pitchFamily="34" charset="0"/>
                  <a:cs typeface="Helvetica" panose="020B0604020202020204" pitchFamily="34" charset="0"/>
                </a:rPr>
                <a:t> Markt- und Meinungsforschung, Christina Matzka</a:t>
              </a:r>
            </a:p>
            <a:p>
              <a:pPr marL="800100" lvl="1" indent="-342900">
                <a:spcBef>
                  <a:spcPct val="20000"/>
                </a:spcBef>
              </a:pPr>
              <a:r>
                <a:rPr lang="de-AT" sz="1400" dirty="0">
                  <a:solidFill>
                    <a:schemeClr val="tx1"/>
                  </a:solidFill>
                  <a:latin typeface="Aptos" panose="020B0004020202020204" pitchFamily="34" charset="0"/>
                  <a:cs typeface="Helvetica" panose="020B0604020202020204" pitchFamily="34" charset="0"/>
                </a:rPr>
                <a:t>	Mobil:		+43 (0) 650 339 02 75</a:t>
              </a:r>
            </a:p>
            <a:p>
              <a:pPr marL="800100" lvl="1" indent="-342900">
                <a:spcBef>
                  <a:spcPct val="20000"/>
                </a:spcBef>
              </a:pPr>
              <a:r>
                <a:rPr lang="de-AT" sz="1400" dirty="0">
                  <a:solidFill>
                    <a:schemeClr val="tx1"/>
                  </a:solidFill>
                  <a:latin typeface="Aptos" panose="020B0004020202020204" pitchFamily="34" charset="0"/>
                  <a:cs typeface="Helvetica" panose="020B0604020202020204" pitchFamily="34" charset="0"/>
                </a:rPr>
                <a:t>	Mail:		</a:t>
              </a:r>
              <a:r>
                <a:rPr lang="de-AT" sz="1400" dirty="0">
                  <a:solidFill>
                    <a:srgbClr val="DAA915"/>
                  </a:solidFill>
                  <a:latin typeface="Aptos" panose="020B0004020202020204" pitchFamily="34" charset="0"/>
                  <a:cs typeface="Helvetica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christina.matzka@triple-m-mafo.at</a:t>
              </a:r>
              <a:endParaRPr lang="de-AT" sz="1400" dirty="0">
                <a:solidFill>
                  <a:srgbClr val="DAA915"/>
                </a:solidFill>
                <a:latin typeface="Aptos" panose="020B0004020202020204" pitchFamily="34" charset="0"/>
                <a:cs typeface="Helvetica" panose="020B0604020202020204" pitchFamily="34" charset="0"/>
              </a:endParaRPr>
            </a:p>
            <a:p>
              <a:pPr marL="800100" lvl="1" indent="-342900">
                <a:spcBef>
                  <a:spcPct val="20000"/>
                </a:spcBef>
              </a:pPr>
              <a:r>
                <a:rPr lang="de-AT" sz="1400" dirty="0">
                  <a:solidFill>
                    <a:schemeClr val="tx1"/>
                  </a:solidFill>
                  <a:latin typeface="Aptos" panose="020B0004020202020204" pitchFamily="34" charset="0"/>
                  <a:cs typeface="Helvetica" panose="020B0604020202020204" pitchFamily="34" charset="0"/>
                </a:rPr>
                <a:t>	Web:		www.triple-m-mafo.at</a:t>
              </a:r>
            </a:p>
            <a:p>
              <a:pPr marL="800100" lvl="1" indent="-342900">
                <a:spcBef>
                  <a:spcPct val="20000"/>
                </a:spcBef>
              </a:pPr>
              <a:r>
                <a:rPr lang="de-AT" sz="14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	</a:t>
              </a:r>
              <a:endParaRPr lang="de-DE" sz="14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020F64E8-FD66-4C65-A55E-364DC3FFF596}"/>
              </a:ext>
            </a:extLst>
          </p:cNvPr>
          <p:cNvCxnSpPr>
            <a:cxnSpLocks/>
          </p:cNvCxnSpPr>
          <p:nvPr/>
        </p:nvCxnSpPr>
        <p:spPr bwMode="auto">
          <a:xfrm>
            <a:off x="0" y="1491630"/>
            <a:ext cx="2771800" cy="0"/>
          </a:xfrm>
          <a:prstGeom prst="line">
            <a:avLst/>
          </a:prstGeom>
          <a:noFill/>
          <a:ln w="19050" cap="flat" cmpd="sng" algn="ctr">
            <a:solidFill>
              <a:srgbClr val="70717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hteck 7">
            <a:extLst>
              <a:ext uri="{FF2B5EF4-FFF2-40B4-BE49-F238E27FC236}">
                <a16:creationId xmlns:a16="http://schemas.microsoft.com/office/drawing/2014/main" id="{7560C6F9-3569-4173-AD59-73FC7B662F9F}"/>
              </a:ext>
            </a:extLst>
          </p:cNvPr>
          <p:cNvSpPr/>
          <p:nvPr/>
        </p:nvSpPr>
        <p:spPr bwMode="auto">
          <a:xfrm>
            <a:off x="7524328" y="69120"/>
            <a:ext cx="1511152" cy="846437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2000" b="0" i="0" u="none" strike="noStrike" cap="none" normalizeH="0" baseline="0">
              <a:ln>
                <a:noFill/>
              </a:ln>
              <a:solidFill>
                <a:srgbClr val="666633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F5B60B2-55C6-4F64-925D-B50CDED752F4}"/>
              </a:ext>
            </a:extLst>
          </p:cNvPr>
          <p:cNvSpPr/>
          <p:nvPr/>
        </p:nvSpPr>
        <p:spPr bwMode="auto">
          <a:xfrm>
            <a:off x="0" y="4587974"/>
            <a:ext cx="9144000" cy="555525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2000" b="0" i="0" u="none" strike="noStrike" cap="none" normalizeH="0" baseline="0">
              <a:ln>
                <a:noFill/>
              </a:ln>
              <a:solidFill>
                <a:srgbClr val="666633"/>
              </a:solidFill>
              <a:effectLst/>
              <a:latin typeface="Verdana" pitchFamily="34" charset="0"/>
            </a:endParaRPr>
          </a:p>
        </p:txBody>
      </p:sp>
      <p:pic>
        <p:nvPicPr>
          <p:cNvPr id="11" name="Grafik 10" descr="Ein Bild, das Tisch enthält.&#10;&#10;Automatisch generierte Beschreibung">
            <a:extLst>
              <a:ext uri="{FF2B5EF4-FFF2-40B4-BE49-F238E27FC236}">
                <a16:creationId xmlns:a16="http://schemas.microsoft.com/office/drawing/2014/main" id="{F5A2AEBC-081A-F74F-95EC-868E0FBA06D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96" t="20650" r="37761" b="35458"/>
          <a:stretch/>
        </p:blipFill>
        <p:spPr>
          <a:xfrm>
            <a:off x="1115616" y="2208950"/>
            <a:ext cx="1474737" cy="148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335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3300" dirty="0">
                <a:solidFill>
                  <a:srgbClr val="E42187"/>
                </a:solidFill>
              </a:rPr>
              <a:t>Befragungs- und Stichproben-Struktur</a:t>
            </a:r>
          </a:p>
        </p:txBody>
      </p:sp>
    </p:spTree>
    <p:extLst>
      <p:ext uri="{BB962C8B-B14F-4D97-AF65-F5344CB8AC3E}">
        <p14:creationId xmlns:p14="http://schemas.microsoft.com/office/powerpoint/2010/main" val="140057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B6089-CC14-76CB-FD16-4CFD54039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">
            <a:extLst>
              <a:ext uri="{FF2B5EF4-FFF2-40B4-BE49-F238E27FC236}">
                <a16:creationId xmlns:a16="http://schemas.microsoft.com/office/drawing/2014/main" id="{BEBD9F6C-8CA2-CF1B-CC00-1E51139C0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554960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Beschreibung der Stichprobe (</a:t>
            </a:r>
            <a:r>
              <a:rPr lang="de-AT" sz="1800" dirty="0" err="1"/>
              <a:t>Kindergartenpädagog:innen</a:t>
            </a:r>
            <a:r>
              <a:rPr lang="de-AT" sz="1800" dirty="0"/>
              <a:t>)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BDE59E1-96A9-F540-787B-00AC08F35E16}"/>
              </a:ext>
            </a:extLst>
          </p:cNvPr>
          <p:cNvSpPr txBox="1"/>
          <p:nvPr/>
        </p:nvSpPr>
        <p:spPr>
          <a:xfrm>
            <a:off x="4861458" y="2748691"/>
            <a:ext cx="3813445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100" dirty="0">
                <a:solidFill>
                  <a:schemeClr val="bg2">
                    <a:lumMod val="50000"/>
                  </a:schemeClr>
                </a:solidFill>
                <a:latin typeface="Aptos Display" panose="020B0004020202020204" pitchFamily="34" charset="0"/>
              </a:rPr>
              <a:t>Bundesland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768BDDD-27C0-1635-D091-0D13BAE068BF}"/>
              </a:ext>
            </a:extLst>
          </p:cNvPr>
          <p:cNvSpPr txBox="1"/>
          <p:nvPr/>
        </p:nvSpPr>
        <p:spPr>
          <a:xfrm>
            <a:off x="722313" y="2571750"/>
            <a:ext cx="28833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>
                <a:solidFill>
                  <a:schemeClr val="bg2">
                    <a:lumMod val="50000"/>
                  </a:schemeClr>
                </a:solidFill>
                <a:latin typeface="Aptos Display" panose="020B0004020202020204" pitchFamily="34" charset="0"/>
              </a:rPr>
              <a:t>Alter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3C7BF835-BBA9-3C33-BB0C-653D62E76861}"/>
              </a:ext>
            </a:extLst>
          </p:cNvPr>
          <p:cNvGrpSpPr/>
          <p:nvPr/>
        </p:nvGrpSpPr>
        <p:grpSpPr>
          <a:xfrm>
            <a:off x="5292075" y="3238621"/>
            <a:ext cx="1811729" cy="1077218"/>
            <a:chOff x="426846" y="2534525"/>
            <a:chExt cx="1405880" cy="1077218"/>
          </a:xfrm>
          <a:solidFill>
            <a:schemeClr val="bg1"/>
          </a:solidFill>
        </p:grpSpPr>
        <p:sp>
          <p:nvSpPr>
            <p:cNvPr id="3" name="Rechteck 123">
              <a:extLst>
                <a:ext uri="{FF2B5EF4-FFF2-40B4-BE49-F238E27FC236}">
                  <a16:creationId xmlns:a16="http://schemas.microsoft.com/office/drawing/2014/main" id="{21D99413-554E-CFDE-B12A-4FC3F16F7410}"/>
                </a:ext>
              </a:extLst>
            </p:cNvPr>
            <p:cNvSpPr/>
            <p:nvPr/>
          </p:nvSpPr>
          <p:spPr bwMode="gray">
            <a:xfrm>
              <a:off x="426846" y="2534525"/>
              <a:ext cx="506108" cy="1077218"/>
            </a:xfrm>
            <a:prstGeom prst="rect">
              <a:avLst/>
            </a:prstGeom>
            <a:grpFill/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/>
            <a:p>
              <a:r>
                <a:rPr lang="de-DE" sz="1400" b="1" dirty="0">
                  <a:solidFill>
                    <a:srgbClr val="E42187"/>
                  </a:solidFill>
                  <a:latin typeface="Aptos Display" panose="020B0004020202020204" pitchFamily="34" charset="0"/>
                </a:rPr>
                <a:t>35% </a:t>
              </a:r>
              <a:endParaRPr lang="de-DE" sz="1000" b="1" dirty="0">
                <a:solidFill>
                  <a:srgbClr val="E42187"/>
                </a:solidFill>
                <a:latin typeface="Aptos Display" panose="020B0004020202020204" pitchFamily="34" charset="0"/>
              </a:endParaRPr>
            </a:p>
            <a:p>
              <a:r>
                <a:rPr lang="de-DE" sz="1400" b="1" dirty="0">
                  <a:solidFill>
                    <a:srgbClr val="E42187"/>
                  </a:solidFill>
                  <a:latin typeface="Aptos Display" panose="020B0004020202020204" pitchFamily="34" charset="0"/>
                </a:rPr>
                <a:t>20%</a:t>
              </a:r>
            </a:p>
            <a:p>
              <a:r>
                <a:rPr lang="de-DE" sz="1400" b="1" dirty="0">
                  <a:solidFill>
                    <a:srgbClr val="E42187"/>
                  </a:solidFill>
                  <a:latin typeface="Aptos Display" panose="020B0004020202020204" pitchFamily="34" charset="0"/>
                </a:rPr>
                <a:t>   2%</a:t>
              </a:r>
            </a:p>
            <a:p>
              <a:r>
                <a:rPr lang="de-DE" sz="1400" b="1" dirty="0">
                  <a:solidFill>
                    <a:srgbClr val="E42187"/>
                  </a:solidFill>
                  <a:latin typeface="Aptos Display" panose="020B0004020202020204" pitchFamily="34" charset="0"/>
                </a:rPr>
                <a:t> 12% </a:t>
              </a:r>
            </a:p>
            <a:p>
              <a:r>
                <a:rPr lang="de-DE" sz="1400" b="1" dirty="0">
                  <a:solidFill>
                    <a:srgbClr val="E42187"/>
                  </a:solidFill>
                  <a:latin typeface="Aptos Display" panose="020B0004020202020204" pitchFamily="34" charset="0"/>
                </a:rPr>
                <a:t>   2%</a:t>
              </a:r>
            </a:p>
          </p:txBody>
        </p:sp>
        <p:sp>
          <p:nvSpPr>
            <p:cNvPr id="10" name="Rechteck 123">
              <a:extLst>
                <a:ext uri="{FF2B5EF4-FFF2-40B4-BE49-F238E27FC236}">
                  <a16:creationId xmlns:a16="http://schemas.microsoft.com/office/drawing/2014/main" id="{AB9BF0FD-6E79-8034-E5BC-FEFD90708AE1}"/>
                </a:ext>
              </a:extLst>
            </p:cNvPr>
            <p:cNvSpPr/>
            <p:nvPr/>
          </p:nvSpPr>
          <p:spPr bwMode="gray">
            <a:xfrm>
              <a:off x="814960" y="2575562"/>
              <a:ext cx="1017766" cy="1025922"/>
            </a:xfrm>
            <a:prstGeom prst="rect">
              <a:avLst/>
            </a:prstGeom>
            <a:grpFill/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de-DE" sz="1000" dirty="0">
                  <a:solidFill>
                    <a:srgbClr val="E42187"/>
                  </a:solidFill>
                  <a:latin typeface="Aptos Light" panose="020B0004020202020204" pitchFamily="34" charset="0"/>
                </a:rPr>
                <a:t>Wien</a:t>
              </a:r>
            </a:p>
            <a:p>
              <a:pPr>
                <a:spcAft>
                  <a:spcPts val="500"/>
                </a:spcAft>
              </a:pPr>
              <a:r>
                <a:rPr lang="de-DE" sz="1000" dirty="0">
                  <a:solidFill>
                    <a:srgbClr val="E42187"/>
                  </a:solidFill>
                  <a:latin typeface="Aptos Light" panose="020B0004020202020204" pitchFamily="34" charset="0"/>
                </a:rPr>
                <a:t>Niederösterreich</a:t>
              </a:r>
            </a:p>
            <a:p>
              <a:pPr>
                <a:spcAft>
                  <a:spcPts val="500"/>
                </a:spcAft>
              </a:pPr>
              <a:r>
                <a:rPr lang="de-DE" sz="1000" dirty="0">
                  <a:solidFill>
                    <a:srgbClr val="E42187"/>
                  </a:solidFill>
                  <a:latin typeface="Aptos Light" panose="020B0004020202020204" pitchFamily="34" charset="0"/>
                </a:rPr>
                <a:t>Burgenland</a:t>
              </a:r>
            </a:p>
            <a:p>
              <a:pPr>
                <a:spcAft>
                  <a:spcPts val="500"/>
                </a:spcAft>
              </a:pPr>
              <a:r>
                <a:rPr lang="de-DE" sz="1000" dirty="0">
                  <a:solidFill>
                    <a:srgbClr val="E42187"/>
                  </a:solidFill>
                  <a:latin typeface="Aptos Light" panose="020B0004020202020204" pitchFamily="34" charset="0"/>
                </a:rPr>
                <a:t>Steiermark</a:t>
              </a:r>
            </a:p>
            <a:p>
              <a:pPr>
                <a:spcAft>
                  <a:spcPts val="500"/>
                </a:spcAft>
              </a:pPr>
              <a:r>
                <a:rPr lang="de-DE" sz="1000" dirty="0">
                  <a:solidFill>
                    <a:srgbClr val="E42187"/>
                  </a:solidFill>
                  <a:latin typeface="Aptos Light" panose="020B0004020202020204" pitchFamily="34" charset="0"/>
                </a:rPr>
                <a:t>Kärnten</a:t>
              </a:r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54C2A5FB-BBF0-154E-7816-FF0A971E4D0A}"/>
              </a:ext>
            </a:extLst>
          </p:cNvPr>
          <p:cNvGrpSpPr/>
          <p:nvPr/>
        </p:nvGrpSpPr>
        <p:grpSpPr>
          <a:xfrm>
            <a:off x="7236296" y="3346343"/>
            <a:ext cx="1800201" cy="861774"/>
            <a:chOff x="486023" y="2534525"/>
            <a:chExt cx="1172382" cy="861774"/>
          </a:xfrm>
          <a:solidFill>
            <a:schemeClr val="bg1"/>
          </a:solidFill>
        </p:grpSpPr>
        <p:sp>
          <p:nvSpPr>
            <p:cNvPr id="14" name="Rechteck 123">
              <a:extLst>
                <a:ext uri="{FF2B5EF4-FFF2-40B4-BE49-F238E27FC236}">
                  <a16:creationId xmlns:a16="http://schemas.microsoft.com/office/drawing/2014/main" id="{306D0D09-97C5-6CF2-EEA9-F6CF8CF955C2}"/>
                </a:ext>
              </a:extLst>
            </p:cNvPr>
            <p:cNvSpPr/>
            <p:nvPr/>
          </p:nvSpPr>
          <p:spPr bwMode="gray">
            <a:xfrm>
              <a:off x="486023" y="2534525"/>
              <a:ext cx="538538" cy="861774"/>
            </a:xfrm>
            <a:prstGeom prst="rect">
              <a:avLst/>
            </a:prstGeom>
            <a:grpFill/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/>
            <a:p>
              <a:r>
                <a:rPr lang="de-DE" sz="1400" b="1" dirty="0">
                  <a:solidFill>
                    <a:srgbClr val="E42187"/>
                  </a:solidFill>
                  <a:latin typeface="Aptos Display" panose="020B0004020202020204" pitchFamily="34" charset="0"/>
                </a:rPr>
                <a:t>13%</a:t>
              </a:r>
            </a:p>
            <a:p>
              <a:r>
                <a:rPr lang="de-DE" sz="1400" b="1" dirty="0">
                  <a:solidFill>
                    <a:srgbClr val="E42187"/>
                  </a:solidFill>
                  <a:latin typeface="Aptos Display" panose="020B0004020202020204" pitchFamily="34" charset="0"/>
                </a:rPr>
                <a:t>   9%</a:t>
              </a:r>
            </a:p>
            <a:p>
              <a:r>
                <a:rPr lang="de-DE" sz="1400" b="1" dirty="0">
                  <a:solidFill>
                    <a:srgbClr val="E42187"/>
                  </a:solidFill>
                  <a:latin typeface="Aptos Display" panose="020B0004020202020204" pitchFamily="34" charset="0"/>
                </a:rPr>
                <a:t>   4%</a:t>
              </a:r>
            </a:p>
            <a:p>
              <a:r>
                <a:rPr lang="de-DE" sz="1400" b="1" dirty="0">
                  <a:solidFill>
                    <a:srgbClr val="E42187"/>
                  </a:solidFill>
                  <a:latin typeface="Aptos Display" panose="020B0004020202020204" pitchFamily="34" charset="0"/>
                </a:rPr>
                <a:t>   2%</a:t>
              </a:r>
            </a:p>
          </p:txBody>
        </p:sp>
        <p:sp>
          <p:nvSpPr>
            <p:cNvPr id="15" name="Rechteck 123">
              <a:extLst>
                <a:ext uri="{FF2B5EF4-FFF2-40B4-BE49-F238E27FC236}">
                  <a16:creationId xmlns:a16="http://schemas.microsoft.com/office/drawing/2014/main" id="{6CD74357-A80E-9812-E3EF-E794BA6BC5DD}"/>
                </a:ext>
              </a:extLst>
            </p:cNvPr>
            <p:cNvSpPr/>
            <p:nvPr/>
          </p:nvSpPr>
          <p:spPr bwMode="gray">
            <a:xfrm>
              <a:off x="781318" y="2575562"/>
              <a:ext cx="877087" cy="807913"/>
            </a:xfrm>
            <a:prstGeom prst="rect">
              <a:avLst/>
            </a:prstGeom>
            <a:grpFill/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de-DE" sz="1000" dirty="0">
                  <a:solidFill>
                    <a:srgbClr val="E42187"/>
                  </a:solidFill>
                  <a:latin typeface="Aptos Light" panose="020B0004020202020204" pitchFamily="34" charset="0"/>
                </a:rPr>
                <a:t>Oberösterreich</a:t>
              </a:r>
            </a:p>
            <a:p>
              <a:pPr>
                <a:spcAft>
                  <a:spcPts val="500"/>
                </a:spcAft>
              </a:pPr>
              <a:r>
                <a:rPr lang="de-DE" sz="1000" dirty="0">
                  <a:solidFill>
                    <a:srgbClr val="E42187"/>
                  </a:solidFill>
                  <a:latin typeface="Aptos Light" panose="020B0004020202020204" pitchFamily="34" charset="0"/>
                </a:rPr>
                <a:t>Salzburg</a:t>
              </a:r>
            </a:p>
            <a:p>
              <a:pPr>
                <a:spcAft>
                  <a:spcPts val="500"/>
                </a:spcAft>
              </a:pPr>
              <a:r>
                <a:rPr lang="de-DE" sz="1000" dirty="0">
                  <a:solidFill>
                    <a:srgbClr val="E42187"/>
                  </a:solidFill>
                  <a:latin typeface="Aptos Light" panose="020B0004020202020204" pitchFamily="34" charset="0"/>
                </a:rPr>
                <a:t>Tirol</a:t>
              </a:r>
            </a:p>
            <a:p>
              <a:pPr>
                <a:spcAft>
                  <a:spcPts val="500"/>
                </a:spcAft>
              </a:pPr>
              <a:r>
                <a:rPr lang="de-DE" sz="1000" dirty="0">
                  <a:solidFill>
                    <a:srgbClr val="E42187"/>
                  </a:solidFill>
                  <a:latin typeface="Aptos Light" panose="020B0004020202020204" pitchFamily="34" charset="0"/>
                </a:rPr>
                <a:t>Vorarlberg</a:t>
              </a:r>
            </a:p>
          </p:txBody>
        </p:sp>
      </p:grpSp>
      <p:cxnSp>
        <p:nvCxnSpPr>
          <p:cNvPr id="12" name="Gerader Verbinder 36">
            <a:extLst>
              <a:ext uri="{FF2B5EF4-FFF2-40B4-BE49-F238E27FC236}">
                <a16:creationId xmlns:a16="http://schemas.microsoft.com/office/drawing/2014/main" id="{5E3DD1EA-91E4-7063-DE4F-F11E7968B3A8}"/>
              </a:ext>
            </a:extLst>
          </p:cNvPr>
          <p:cNvCxnSpPr>
            <a:cxnSpLocks/>
          </p:cNvCxnSpPr>
          <p:nvPr/>
        </p:nvCxnSpPr>
        <p:spPr bwMode="auto">
          <a:xfrm>
            <a:off x="4814071" y="862473"/>
            <a:ext cx="0" cy="3934449"/>
          </a:xfrm>
          <a:prstGeom prst="line">
            <a:avLst/>
          </a:prstGeom>
          <a:noFill/>
          <a:ln w="9525" cap="flat" cmpd="sng" algn="ctr">
            <a:solidFill>
              <a:srgbClr val="70717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6" name="Grafik 15" descr="Frau">
            <a:extLst>
              <a:ext uri="{FF2B5EF4-FFF2-40B4-BE49-F238E27FC236}">
                <a16:creationId xmlns:a16="http://schemas.microsoft.com/office/drawing/2014/main" id="{B3D7156A-370C-8A03-8DEC-8EBC052DBF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57108" y="1203598"/>
            <a:ext cx="797064" cy="795894"/>
          </a:xfrm>
          <a:prstGeom prst="rect">
            <a:avLst/>
          </a:prstGeom>
        </p:spPr>
      </p:pic>
      <p:sp>
        <p:nvSpPr>
          <p:cNvPr id="20" name="Textfeld 2">
            <a:extLst>
              <a:ext uri="{FF2B5EF4-FFF2-40B4-BE49-F238E27FC236}">
                <a16:creationId xmlns:a16="http://schemas.microsoft.com/office/drawing/2014/main" id="{DBF081C0-DA9B-8F7E-FD3E-80B6C5FB8FFB}"/>
              </a:ext>
            </a:extLst>
          </p:cNvPr>
          <p:cNvSpPr txBox="1"/>
          <p:nvPr/>
        </p:nvSpPr>
        <p:spPr>
          <a:xfrm>
            <a:off x="1397427" y="2032245"/>
            <a:ext cx="5770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de-DE" sz="1400" dirty="0">
                <a:solidFill>
                  <a:srgbClr val="E42187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94%</a:t>
            </a:r>
          </a:p>
        </p:txBody>
      </p:sp>
      <p:pic>
        <p:nvPicPr>
          <p:cNvPr id="24" name="Grafik 23" descr="Mann">
            <a:extLst>
              <a:ext uri="{FF2B5EF4-FFF2-40B4-BE49-F238E27FC236}">
                <a16:creationId xmlns:a16="http://schemas.microsoft.com/office/drawing/2014/main" id="{3F529387-A184-8C8F-1392-A493A289BB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89759" y="1208122"/>
            <a:ext cx="797064" cy="795894"/>
          </a:xfrm>
          <a:prstGeom prst="rect">
            <a:avLst/>
          </a:prstGeom>
        </p:spPr>
      </p:pic>
      <p:sp>
        <p:nvSpPr>
          <p:cNvPr id="25" name="Textfeld 2">
            <a:extLst>
              <a:ext uri="{FF2B5EF4-FFF2-40B4-BE49-F238E27FC236}">
                <a16:creationId xmlns:a16="http://schemas.microsoft.com/office/drawing/2014/main" id="{F7E00DF5-9FA1-8B96-274E-C91127F217B9}"/>
              </a:ext>
            </a:extLst>
          </p:cNvPr>
          <p:cNvSpPr txBox="1"/>
          <p:nvPr/>
        </p:nvSpPr>
        <p:spPr>
          <a:xfrm>
            <a:off x="2385878" y="2032245"/>
            <a:ext cx="79707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6%</a:t>
            </a:r>
          </a:p>
        </p:txBody>
      </p:sp>
      <p:graphicFrame>
        <p:nvGraphicFramePr>
          <p:cNvPr id="21" name="Diagramm 20">
            <a:extLst>
              <a:ext uri="{FF2B5EF4-FFF2-40B4-BE49-F238E27FC236}">
                <a16:creationId xmlns:a16="http://schemas.microsoft.com/office/drawing/2014/main" id="{8EADEAAA-02DF-1341-EA16-63C7E817D6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9361714"/>
              </p:ext>
            </p:extLst>
          </p:nvPr>
        </p:nvGraphicFramePr>
        <p:xfrm>
          <a:off x="736985" y="2859782"/>
          <a:ext cx="3454562" cy="1625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6885D6E-C51A-FBB2-6BEE-561C80B41294}"/>
              </a:ext>
            </a:extLst>
          </p:cNvPr>
          <p:cNvGrpSpPr/>
          <p:nvPr/>
        </p:nvGrpSpPr>
        <p:grpSpPr>
          <a:xfrm>
            <a:off x="6022504" y="771550"/>
            <a:ext cx="1538954" cy="1507498"/>
            <a:chOff x="7164288" y="1059582"/>
            <a:chExt cx="1538954" cy="1507498"/>
          </a:xfrm>
        </p:grpSpPr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F3BC60FD-ACAE-65F0-10EA-1E2165DC8FA3}"/>
                </a:ext>
              </a:extLst>
            </p:cNvPr>
            <p:cNvSpPr txBox="1"/>
            <p:nvPr/>
          </p:nvSpPr>
          <p:spPr>
            <a:xfrm>
              <a:off x="7164288" y="2213137"/>
              <a:ext cx="1527906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1700" dirty="0">
                  <a:solidFill>
                    <a:srgbClr val="E42187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84% </a:t>
              </a:r>
              <a:r>
                <a:rPr lang="de-AT" sz="1100" dirty="0">
                  <a:solidFill>
                    <a:srgbClr val="E42187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mit Matura</a:t>
              </a:r>
              <a:endParaRPr lang="de-AT" sz="1200" dirty="0">
                <a:solidFill>
                  <a:srgbClr val="E42187"/>
                </a:solidFill>
                <a:latin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AEDA8313-C339-617A-8D58-D21153545E53}"/>
                </a:ext>
              </a:extLst>
            </p:cNvPr>
            <p:cNvSpPr txBox="1"/>
            <p:nvPr/>
          </p:nvSpPr>
          <p:spPr>
            <a:xfrm>
              <a:off x="7175336" y="1925105"/>
              <a:ext cx="1527906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1700" dirty="0">
                  <a:solidFill>
                    <a:schemeClr val="bg1">
                      <a:lumMod val="50000"/>
                    </a:schemeClr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16%</a:t>
              </a:r>
              <a:r>
                <a:rPr lang="de-AT" sz="1500" dirty="0">
                  <a:solidFill>
                    <a:schemeClr val="bg1">
                      <a:lumMod val="50000"/>
                    </a:schemeClr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 </a:t>
              </a:r>
              <a:r>
                <a:rPr lang="de-AT" sz="1100" dirty="0">
                  <a:solidFill>
                    <a:schemeClr val="bg1">
                      <a:lumMod val="50000"/>
                    </a:schemeClr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ohne Matura</a:t>
              </a:r>
              <a:endParaRPr lang="de-AT" sz="1200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" name="Grafik 8" descr="Abschlusshut">
              <a:extLst>
                <a:ext uri="{FF2B5EF4-FFF2-40B4-BE49-F238E27FC236}">
                  <a16:creationId xmlns:a16="http://schemas.microsoft.com/office/drawing/2014/main" id="{CE95F44D-33F2-A83A-3FD9-DBE1CDAC898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398156" y="1059582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27451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9FB33-E903-FECD-E4B4-311910AAB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9869838D-C59E-B519-DCD6-F8B40E8EDD36}"/>
              </a:ext>
            </a:extLst>
          </p:cNvPr>
          <p:cNvSpPr txBox="1"/>
          <p:nvPr/>
        </p:nvSpPr>
        <p:spPr>
          <a:xfrm>
            <a:off x="4981030" y="4189998"/>
            <a:ext cx="14468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bg1">
                    <a:lumMod val="50000"/>
                  </a:schemeClr>
                </a:solidFill>
                <a:latin typeface="Aptos Display" panose="020B0004020202020204" pitchFamily="34" charset="0"/>
              </a:rPr>
              <a:t>53% Öffentlich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DC6B01F3-0084-6235-A6A3-C53BD07E9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554960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Beschreibung der Stichprobe (</a:t>
            </a:r>
            <a:r>
              <a:rPr lang="de-AT" sz="1800" dirty="0" err="1"/>
              <a:t>Kindergartenpädagog:innen</a:t>
            </a:r>
            <a:r>
              <a:rPr lang="de-AT" sz="1800" dirty="0"/>
              <a:t>)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0B28FE9-D226-5122-7325-4A0E7AA6814E}"/>
              </a:ext>
            </a:extLst>
          </p:cNvPr>
          <p:cNvSpPr txBox="1"/>
          <p:nvPr/>
        </p:nvSpPr>
        <p:spPr>
          <a:xfrm>
            <a:off x="937338" y="926190"/>
            <a:ext cx="28833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>
                <a:solidFill>
                  <a:schemeClr val="bg2">
                    <a:lumMod val="50000"/>
                  </a:schemeClr>
                </a:solidFill>
                <a:latin typeface="Aptos Display" panose="020B0004020202020204" pitchFamily="34" charset="0"/>
              </a:rPr>
              <a:t>Funktion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F4301336-3D7C-853F-5C07-FFE359051628}"/>
              </a:ext>
            </a:extLst>
          </p:cNvPr>
          <p:cNvSpPr txBox="1"/>
          <p:nvPr/>
        </p:nvSpPr>
        <p:spPr>
          <a:xfrm>
            <a:off x="4427984" y="941988"/>
            <a:ext cx="3813445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</a:rPr>
              <a:t>Größe des Kindergartens</a:t>
            </a:r>
          </a:p>
        </p:txBody>
      </p:sp>
      <p:cxnSp>
        <p:nvCxnSpPr>
          <p:cNvPr id="12" name="Gerader Verbinder 36">
            <a:extLst>
              <a:ext uri="{FF2B5EF4-FFF2-40B4-BE49-F238E27FC236}">
                <a16:creationId xmlns:a16="http://schemas.microsoft.com/office/drawing/2014/main" id="{48EEF720-527B-FB16-D358-93C627CF03C3}"/>
              </a:ext>
            </a:extLst>
          </p:cNvPr>
          <p:cNvCxnSpPr>
            <a:cxnSpLocks/>
          </p:cNvCxnSpPr>
          <p:nvPr/>
        </p:nvCxnSpPr>
        <p:spPr bwMode="auto">
          <a:xfrm>
            <a:off x="4139952" y="862752"/>
            <a:ext cx="0" cy="3934449"/>
          </a:xfrm>
          <a:prstGeom prst="line">
            <a:avLst/>
          </a:prstGeom>
          <a:noFill/>
          <a:ln w="9525" cap="flat" cmpd="sng" algn="ctr">
            <a:solidFill>
              <a:srgbClr val="70717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6" name="Diagramm 25">
            <a:extLst>
              <a:ext uri="{FF2B5EF4-FFF2-40B4-BE49-F238E27FC236}">
                <a16:creationId xmlns:a16="http://schemas.microsoft.com/office/drawing/2014/main" id="{EF946807-C823-4A38-7B0B-B3FFCAD0C9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973635"/>
              </p:ext>
            </p:extLst>
          </p:nvPr>
        </p:nvGraphicFramePr>
        <p:xfrm>
          <a:off x="3976699" y="1271371"/>
          <a:ext cx="4716014" cy="1516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Diagramm 20">
            <a:extLst>
              <a:ext uri="{FF2B5EF4-FFF2-40B4-BE49-F238E27FC236}">
                <a16:creationId xmlns:a16="http://schemas.microsoft.com/office/drawing/2014/main" id="{BEF35EC0-6434-B5CC-8377-94E6FB652D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267095"/>
              </p:ext>
            </p:extLst>
          </p:nvPr>
        </p:nvGraphicFramePr>
        <p:xfrm>
          <a:off x="166772" y="1163276"/>
          <a:ext cx="4268885" cy="33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4B91F7BA-9B72-8E44-6AB9-9909CC5642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4528916"/>
              </p:ext>
            </p:extLst>
          </p:nvPr>
        </p:nvGraphicFramePr>
        <p:xfrm>
          <a:off x="5276734" y="3071571"/>
          <a:ext cx="2439066" cy="1715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feld 3">
            <a:extLst>
              <a:ext uri="{FF2B5EF4-FFF2-40B4-BE49-F238E27FC236}">
                <a16:creationId xmlns:a16="http://schemas.microsoft.com/office/drawing/2014/main" id="{526B35FA-D8B4-8B74-A3A4-C1DBFEFC8847}"/>
              </a:ext>
            </a:extLst>
          </p:cNvPr>
          <p:cNvSpPr txBox="1"/>
          <p:nvPr/>
        </p:nvSpPr>
        <p:spPr>
          <a:xfrm>
            <a:off x="5276734" y="2931790"/>
            <a:ext cx="243906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>
                <a:solidFill>
                  <a:schemeClr val="bg2">
                    <a:lumMod val="50000"/>
                  </a:schemeClr>
                </a:solidFill>
                <a:latin typeface="Aptos Display" panose="020B0004020202020204" pitchFamily="34" charset="0"/>
              </a:rPr>
              <a:t>Öffentlich vs. privat</a:t>
            </a:r>
            <a:endParaRPr lang="de-DE" sz="1100" dirty="0">
              <a:solidFill>
                <a:schemeClr val="bg2">
                  <a:lumMod val="50000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21DB5D2-F9BA-C78D-10CF-52898695EDE6}"/>
              </a:ext>
            </a:extLst>
          </p:cNvPr>
          <p:cNvSpPr txBox="1"/>
          <p:nvPr/>
        </p:nvSpPr>
        <p:spPr>
          <a:xfrm>
            <a:off x="4623541" y="3284231"/>
            <a:ext cx="14468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100" dirty="0">
                <a:solidFill>
                  <a:schemeClr val="bg1">
                    <a:lumMod val="75000"/>
                  </a:schemeClr>
                </a:solidFill>
                <a:latin typeface="Aptos Display" panose="020B0004020202020204" pitchFamily="34" charset="0"/>
              </a:rPr>
              <a:t>1% Anderes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3E4DF6E-B8F4-FF7F-D159-34C94B66FFD8}"/>
              </a:ext>
            </a:extLst>
          </p:cNvPr>
          <p:cNvSpPr txBox="1"/>
          <p:nvPr/>
        </p:nvSpPr>
        <p:spPr>
          <a:xfrm>
            <a:off x="7003992" y="3369915"/>
            <a:ext cx="12739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rgbClr val="E42187"/>
                </a:solidFill>
                <a:latin typeface="Aptos Display" panose="020B0004020202020204" pitchFamily="34" charset="0"/>
              </a:rPr>
              <a:t>46% Privat</a:t>
            </a:r>
          </a:p>
        </p:txBody>
      </p:sp>
    </p:spTree>
    <p:extLst>
      <p:ext uri="{BB962C8B-B14F-4D97-AF65-F5344CB8AC3E}">
        <p14:creationId xmlns:p14="http://schemas.microsoft.com/office/powerpoint/2010/main" val="317865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8C165-683D-D20B-A69E-E0CB31BF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6">
            <a:extLst>
              <a:ext uri="{FF2B5EF4-FFF2-40B4-BE49-F238E27FC236}">
                <a16:creationId xmlns:a16="http://schemas.microsoft.com/office/drawing/2014/main" id="{D47B8322-8C49-02DF-CC86-B4A9F7879268}"/>
              </a:ext>
            </a:extLst>
          </p:cNvPr>
          <p:cNvSpPr txBox="1">
            <a:spLocks/>
          </p:cNvSpPr>
          <p:nvPr/>
        </p:nvSpPr>
        <p:spPr>
          <a:xfrm>
            <a:off x="467544" y="1872970"/>
            <a:ext cx="2664296" cy="33874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3600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Wingdings 3" panose="05040102010807070707" pitchFamily="18" charset="2"/>
              <a:buChar char="}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12000" indent="-252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ct val="85000"/>
              <a:buFont typeface="Wingdings 3" panose="05040102010807070707" pitchFamily="18" charset="2"/>
              <a:buChar char="}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8000" indent="-216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ct val="85000"/>
              <a:buFont typeface="Wingdings 3" panose="05040102010807070707" pitchFamily="18" charset="2"/>
              <a:buChar char="}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16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ct val="85000"/>
              <a:buFont typeface="Wingdings 3" panose="05040102010807070707" pitchFamily="18" charset="2"/>
              <a:buChar char="}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de-AT" sz="1800" dirty="0">
                <a:solidFill>
                  <a:schemeClr val="bg1">
                    <a:lumMod val="50000"/>
                  </a:schemeClr>
                </a:solidFill>
                <a:latin typeface="Aptos Display" panose="020B0004020202020204" pitchFamily="34" charset="0"/>
              </a:rPr>
              <a:t>Detailergebnisse:</a:t>
            </a:r>
          </a:p>
        </p:txBody>
      </p:sp>
      <p:sp>
        <p:nvSpPr>
          <p:cNvPr id="2" name="Textplatzhalter 10">
            <a:extLst>
              <a:ext uri="{FF2B5EF4-FFF2-40B4-BE49-F238E27FC236}">
                <a16:creationId xmlns:a16="http://schemas.microsoft.com/office/drawing/2014/main" id="{7D1428CE-230D-3C82-1902-DA23A8A3A6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6875" y="2173288"/>
            <a:ext cx="8367713" cy="11366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e-AT" sz="4000" dirty="0" err="1">
                <a:solidFill>
                  <a:srgbClr val="E42187"/>
                </a:solidFill>
              </a:rPr>
              <a:t>Kindergartenpädagog:innen</a:t>
            </a:r>
            <a:endParaRPr lang="de-AT" sz="4000" dirty="0">
              <a:solidFill>
                <a:srgbClr val="E421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14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95E62-CF69-D4F6-ACAB-EE28A5DDC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B0FECC97-1E01-805E-1C92-2A60B28DBD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654377"/>
              </p:ext>
            </p:extLst>
          </p:nvPr>
        </p:nvGraphicFramePr>
        <p:xfrm>
          <a:off x="7616814" y="1171727"/>
          <a:ext cx="1431876" cy="3448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92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1876393613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345204906"/>
                    </a:ext>
                  </a:extLst>
                </a:gridCol>
              </a:tblGrid>
              <a:tr h="344895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3448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3448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3448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3448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3448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1,8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  <a:tr h="3448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463982"/>
                  </a:ext>
                </a:extLst>
              </a:tr>
              <a:tr h="3448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2923641"/>
                  </a:ext>
                </a:extLst>
              </a:tr>
              <a:tr h="3448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093154"/>
                  </a:ext>
                </a:extLst>
              </a:tr>
              <a:tr h="3448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356107"/>
                  </a:ext>
                </a:extLst>
              </a:tr>
            </a:tbl>
          </a:graphicData>
        </a:graphic>
      </p:graphicFrame>
      <p:sp>
        <p:nvSpPr>
          <p:cNvPr id="2" name="Textfeld 4">
            <a:extLst>
              <a:ext uri="{FF2B5EF4-FFF2-40B4-BE49-F238E27FC236}">
                <a16:creationId xmlns:a16="http://schemas.microsoft.com/office/drawing/2014/main" id="{EF7F93FF-421C-D413-51B8-2BA5BEE4F834}"/>
              </a:ext>
            </a:extLst>
          </p:cNvPr>
          <p:cNvSpPr txBox="1"/>
          <p:nvPr/>
        </p:nvSpPr>
        <p:spPr>
          <a:xfrm>
            <a:off x="457414" y="827354"/>
            <a:ext cx="8363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F1. Zuerst zur </a:t>
            </a:r>
            <a:r>
              <a:rPr lang="de-DE" sz="800" b="1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Gemeinschaft und den Rahmenbedingungen 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in Ihrem Kindergarten: 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Wie beurteilen Sie diese anhand einer Schulnotenskala von 1 bis 5, 1 bedeutet „sehr gut“, 5 „nicht genügend“. (Skala)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(keine Pflichtfrage)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67AFA963-3B67-E339-9153-67311FF1F10F}"/>
              </a:ext>
            </a:extLst>
          </p:cNvPr>
          <p:cNvSpPr/>
          <p:nvPr/>
        </p:nvSpPr>
        <p:spPr>
          <a:xfrm>
            <a:off x="8106231" y="771550"/>
            <a:ext cx="71424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B14E23DC-BD9A-019C-E940-8FC9B36FD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904656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Gemeinschaft &amp; Rahmenbedingungen im Kindergarten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graphicFrame>
        <p:nvGraphicFramePr>
          <p:cNvPr id="5" name="Inhaltsplatzhalter 7">
            <a:extLst>
              <a:ext uri="{FF2B5EF4-FFF2-40B4-BE49-F238E27FC236}">
                <a16:creationId xmlns:a16="http://schemas.microsoft.com/office/drawing/2014/main" id="{53B24C17-5A35-B050-BD30-8DD08017CD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8355385"/>
              </p:ext>
            </p:extLst>
          </p:nvPr>
        </p:nvGraphicFramePr>
        <p:xfrm>
          <a:off x="-180528" y="1132006"/>
          <a:ext cx="7737623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hteck 7">
            <a:extLst>
              <a:ext uri="{FF2B5EF4-FFF2-40B4-BE49-F238E27FC236}">
                <a16:creationId xmlns:a16="http://schemas.microsoft.com/office/drawing/2014/main" id="{B22D38D5-4BD7-83F3-0C80-57C5CD2EC0CE}"/>
              </a:ext>
            </a:extLst>
          </p:cNvPr>
          <p:cNvSpPr/>
          <p:nvPr/>
        </p:nvSpPr>
        <p:spPr>
          <a:xfrm>
            <a:off x="8124781" y="923356"/>
            <a:ext cx="4411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1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MW</a:t>
            </a:r>
            <a:r>
              <a:rPr lang="de-AT" sz="10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 </a:t>
            </a:r>
            <a:endParaRPr lang="de-AT" sz="10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694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0BE4B-4B67-48CB-E9CF-B6A2253F6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262BBAC9-AA12-7DB6-C77D-0806FF4106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4841151"/>
              </p:ext>
            </p:extLst>
          </p:nvPr>
        </p:nvGraphicFramePr>
        <p:xfrm>
          <a:off x="811939" y="1165908"/>
          <a:ext cx="8008533" cy="3884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FFAE0B12-012A-7F8B-B033-BE080708E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878930"/>
              </p:ext>
            </p:extLst>
          </p:nvPr>
        </p:nvGraphicFramePr>
        <p:xfrm>
          <a:off x="7222744" y="843558"/>
          <a:ext cx="1431876" cy="381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292">
                  <a:extLst>
                    <a:ext uri="{9D8B030D-6E8A-4147-A177-3AD203B41FA5}">
                      <a16:colId xmlns:a16="http://schemas.microsoft.com/office/drawing/2014/main" val="745320735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1876393613"/>
                    </a:ext>
                  </a:extLst>
                </a:gridCol>
                <a:gridCol w="477292">
                  <a:extLst>
                    <a:ext uri="{9D8B030D-6E8A-4147-A177-3AD203B41FA5}">
                      <a16:colId xmlns:a16="http://schemas.microsoft.com/office/drawing/2014/main" val="345204906"/>
                    </a:ext>
                  </a:extLst>
                </a:gridCol>
              </a:tblGrid>
              <a:tr h="477053"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4527"/>
                  </a:ext>
                </a:extLst>
              </a:tr>
              <a:tr h="4770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2,8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605320"/>
                  </a:ext>
                </a:extLst>
              </a:tr>
              <a:tr h="4770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2,9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3,1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052448"/>
                  </a:ext>
                </a:extLst>
              </a:tr>
              <a:tr h="4770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2,8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4,0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27383"/>
                  </a:ext>
                </a:extLst>
              </a:tr>
              <a:tr h="4770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3,8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34386"/>
                  </a:ext>
                </a:extLst>
              </a:tr>
              <a:tr h="4770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4,1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4,1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4,0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535544"/>
                  </a:ext>
                </a:extLst>
              </a:tr>
              <a:tr h="4770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5,2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6,5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4,4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463982"/>
                  </a:ext>
                </a:extLst>
              </a:tr>
              <a:tr h="4770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5,3</a:t>
                      </a:r>
                    </a:p>
                  </a:txBody>
                  <a:tcPr marL="47625" marR="4762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5,6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ptos" panose="020B0004020202020204" pitchFamily="34" charset="0"/>
                        </a:rPr>
                        <a:t>5,9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714342"/>
                  </a:ext>
                </a:extLst>
              </a:tr>
            </a:tbl>
          </a:graphicData>
        </a:graphic>
      </p:graphicFrame>
      <p:sp>
        <p:nvSpPr>
          <p:cNvPr id="2" name="Textfeld 4">
            <a:extLst>
              <a:ext uri="{FF2B5EF4-FFF2-40B4-BE49-F238E27FC236}">
                <a16:creationId xmlns:a16="http://schemas.microsoft.com/office/drawing/2014/main" id="{8E4FFFE3-3793-253B-1850-0CE1AE14ED07}"/>
              </a:ext>
            </a:extLst>
          </p:cNvPr>
          <p:cNvSpPr txBox="1"/>
          <p:nvPr/>
        </p:nvSpPr>
        <p:spPr>
          <a:xfrm>
            <a:off x="457414" y="827354"/>
            <a:ext cx="72829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F2. Und wie wichtig wären Verbesserungen in den folgenden Bereichen? Bitte reihen Sie die Bereiche untereinander. (Reihung 1-7)</a:t>
            </a:r>
          </a:p>
          <a:p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n=293 alle befragten </a:t>
            </a:r>
            <a:r>
              <a:rPr lang="de-DE" sz="800" dirty="0" err="1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Kindergartenpädagog:innen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ptos Light" panose="020B0004020202020204" pitchFamily="34" charset="0"/>
                <a:cs typeface="Helvetica" panose="020B0604020202020204" pitchFamily="34" charset="0"/>
              </a:rPr>
              <a:t> (keine Pflichtfrage)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DE0B6151-BD31-61FA-62DC-06DA916CB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92720"/>
            <a:ext cx="5904656" cy="637579"/>
          </a:xfrm>
          <a:prstGeom prst="rect">
            <a:avLst/>
          </a:prstGeom>
        </p:spPr>
        <p:txBody>
          <a:bodyPr anchor="ctr"/>
          <a:lstStyle/>
          <a:p>
            <a:r>
              <a:rPr lang="de-AT" sz="1800" dirty="0"/>
              <a:t>Verbesserung nötig in folgenden Bereichen…</a:t>
            </a:r>
            <a:endParaRPr lang="de-AT" sz="1800" dirty="0">
              <a:latin typeface="Aptos Display" panose="020B00040202020202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D390E53C-E826-815B-9722-2451EC0BDD10}"/>
              </a:ext>
            </a:extLst>
          </p:cNvPr>
          <p:cNvSpPr/>
          <p:nvPr/>
        </p:nvSpPr>
        <p:spPr>
          <a:xfrm>
            <a:off x="7668344" y="618823"/>
            <a:ext cx="71424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AT" sz="3200" dirty="0">
                <a:solidFill>
                  <a:schemeClr val="bg2">
                    <a:lumMod val="50000"/>
                    <a:alpha val="30082"/>
                  </a:schemeClr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Ø</a:t>
            </a:r>
            <a:endParaRPr lang="de-AT" sz="3200" dirty="0">
              <a:solidFill>
                <a:schemeClr val="bg2">
                  <a:lumMod val="50000"/>
                  <a:alpha val="30082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7C2A1A3-A2AE-A6E2-D6C9-4925A921642B}"/>
              </a:ext>
            </a:extLst>
          </p:cNvPr>
          <p:cNvSpPr/>
          <p:nvPr/>
        </p:nvSpPr>
        <p:spPr>
          <a:xfrm>
            <a:off x="7686894" y="770629"/>
            <a:ext cx="4411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11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MW</a:t>
            </a:r>
            <a:r>
              <a:rPr lang="de-AT" sz="1000" dirty="0">
                <a:solidFill>
                  <a:schemeClr val="tx1"/>
                </a:solidFill>
                <a:latin typeface="Aptos Display" panose="020B0004020202020204" pitchFamily="34" charset="0"/>
                <a:cs typeface="Helvetica" panose="020B0604020202020204" pitchFamily="34" charset="0"/>
              </a:rPr>
              <a:t> </a:t>
            </a:r>
            <a:endParaRPr lang="de-AT" sz="10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27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7B95D-BE48-F19A-79AB-8E1D7F5A4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5080F8F5-65D1-04F9-AEFD-085CCA7EA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7067128" cy="493563"/>
          </a:xfrm>
        </p:spPr>
        <p:txBody>
          <a:bodyPr/>
          <a:lstStyle/>
          <a:p>
            <a:r>
              <a:rPr lang="de-DE" dirty="0"/>
              <a:t>Übersicht: </a:t>
            </a:r>
            <a:r>
              <a:rPr lang="de-AT" sz="2000" dirty="0"/>
              <a:t>Wichtigkeit von und Zufriedenheit mit Rahmenbedingungen </a:t>
            </a:r>
            <a:r>
              <a:rPr lang="de-AT" dirty="0"/>
              <a:t>im Kindergarten</a:t>
            </a:r>
            <a:endParaRPr lang="de-DE" dirty="0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080890A0-C395-AA81-8B2D-6745FB718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994843"/>
              </p:ext>
            </p:extLst>
          </p:nvPr>
        </p:nvGraphicFramePr>
        <p:xfrm>
          <a:off x="539551" y="916742"/>
          <a:ext cx="8064900" cy="3792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2703">
                  <a:extLst>
                    <a:ext uri="{9D8B030D-6E8A-4147-A177-3AD203B41FA5}">
                      <a16:colId xmlns:a16="http://schemas.microsoft.com/office/drawing/2014/main" val="3009920627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522073878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3150625617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2666301729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213580606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1622825779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1888412339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3225305226"/>
                    </a:ext>
                  </a:extLst>
                </a:gridCol>
                <a:gridCol w="527118">
                  <a:extLst>
                    <a:ext uri="{9D8B030D-6E8A-4147-A177-3AD203B41FA5}">
                      <a16:colId xmlns:a16="http://schemas.microsoft.com/office/drawing/2014/main" val="646852147"/>
                    </a:ext>
                  </a:extLst>
                </a:gridCol>
                <a:gridCol w="685253">
                  <a:extLst>
                    <a:ext uri="{9D8B030D-6E8A-4147-A177-3AD203B41FA5}">
                      <a16:colId xmlns:a16="http://schemas.microsoft.com/office/drawing/2014/main" val="1243551440"/>
                    </a:ext>
                  </a:extLst>
                </a:gridCol>
              </a:tblGrid>
              <a:tr h="452888">
                <a:tc rowSpan="2">
                  <a:txBody>
                    <a:bodyPr/>
                    <a:lstStyle/>
                    <a:p>
                      <a:pPr marL="1778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solidFill>
                          <a:schemeClr val="bg2">
                            <a:lumMod val="50000"/>
                          </a:schemeClr>
                        </a:solidFill>
                        <a:latin typeface="Aptos" panose="020B00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78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ptos" panose="020B0004020202020204" pitchFamily="34" charset="0"/>
                          <a:cs typeface="Helvetica" panose="020B0604020202020204" pitchFamily="34" charset="0"/>
                        </a:rPr>
                        <a:t>F1/F2: Übersicht Frage 1 (Beurteilung) und Frage 2 (Wichtigkeit/Ranking)</a:t>
                      </a:r>
                    </a:p>
                    <a:p>
                      <a:pPr algn="ctr" fontAlgn="b"/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Wichtigkeit</a:t>
                      </a:r>
                    </a:p>
                    <a:p>
                      <a:pPr algn="ctr" fontAlgn="b"/>
                      <a:r>
                        <a:rPr lang="de-AT" sz="8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(Ranking: Platz 1 - 7)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de-AT" sz="1200" b="0" i="0" u="none" strike="noStrike" dirty="0">
                        <a:solidFill>
                          <a:schemeClr val="bg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A91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de-AT" sz="1200" b="0" i="0" u="none" strike="noStrike" dirty="0">
                        <a:solidFill>
                          <a:schemeClr val="bg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717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2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Zufriedenheit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8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(Schulnotenskala von 1-5)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200" b="0" i="0" u="none" strike="noStrike" dirty="0">
                        <a:solidFill>
                          <a:schemeClr val="bg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71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272573"/>
                  </a:ext>
                </a:extLst>
              </a:tr>
              <a:tr h="424971">
                <a:tc vMerge="1">
                  <a:txBody>
                    <a:bodyPr/>
                    <a:lstStyle/>
                    <a:p>
                      <a:pPr algn="ctr" fontAlgn="b"/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18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1.Rang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2.Rang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MW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Schulnote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676593"/>
                  </a:ext>
                </a:extLst>
              </a:tr>
              <a:tr h="417109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Allgemeine Ausstattung des Kindergartens: Gebäude, Gruppenräume, Turnsaal, Garten, Möbel, Einrichtung, …</a:t>
                      </a:r>
                      <a:endParaRPr lang="de-AT" sz="900" b="0" i="0" u="none" strike="noStrike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18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18148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Umgang mit Kindern mit besonderen Bedürfnissen im ganzen Kindergarten</a:t>
                      </a:r>
                      <a:endParaRPr lang="de-AT" sz="900" b="0" i="0" u="none" strike="noStrike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18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99572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Ausstattung mit Spielsachen und Beschäftigungsmaterialien, pädagogischer Wert</a:t>
                      </a:r>
                      <a:endParaRPr lang="de-AT" sz="900" b="0" i="0" u="none" strike="noStrike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18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920063"/>
                  </a:ext>
                </a:extLst>
              </a:tr>
              <a:tr h="467785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Umgang mit Kindern unterschiedlicher Herkunft oder nicht-deutscher Muttersprache im ganzen Kindergarten 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18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817514"/>
                  </a:ext>
                </a:extLst>
              </a:tr>
              <a:tr h="468319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Kommunikationsmöglichkeiten mit den Eltern über Telefon- oder Videokonferenz, Plattformen wie z.B. KidsFox, E-Mail, …</a:t>
                      </a:r>
                      <a:endParaRPr lang="de-AT" sz="900" b="0" i="0" u="none" strike="noStrike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18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38770"/>
                  </a:ext>
                </a:extLst>
              </a:tr>
              <a:tr h="290295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Tägliche Öffnungszeiten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18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63%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557215"/>
                  </a:ext>
                </a:extLst>
              </a:tr>
              <a:tr h="406705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Betreuungsmöglichkeiten in den Ferien oder an anderen freien Tagen</a:t>
                      </a:r>
                      <a:endParaRPr lang="de-AT" sz="900" b="0" i="0" u="none" strike="noStrike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218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9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ptos" panose="020B0004020202020204" pitchFamily="34" charset="0"/>
                        </a:rPr>
                        <a:t>58%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840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41440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Benutzerdefini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777777"/>
      </a:hlink>
      <a:folHlink>
        <a:srgbClr val="808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666633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666633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777777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2A2399EF7B90A44AD1DB8E5F607F525" ma:contentTypeVersion="13" ma:contentTypeDescription="Ein neues Dokument erstellen." ma:contentTypeScope="" ma:versionID="e6b7aa8a026446d56c7a602488a9b07a">
  <xsd:schema xmlns:xsd="http://www.w3.org/2001/XMLSchema" xmlns:xs="http://www.w3.org/2001/XMLSchema" xmlns:p="http://schemas.microsoft.com/office/2006/metadata/properties" xmlns:ns2="1469be3e-4023-4cca-9f53-213183fbf04c" xmlns:ns3="5054ab37-1fa4-41b5-9a77-402c3547c35f" targetNamespace="http://schemas.microsoft.com/office/2006/metadata/properties" ma:root="true" ma:fieldsID="03ca95795afbfd8f4feaf4b02e9a4211" ns2:_="" ns3:_="">
    <xsd:import namespace="1469be3e-4023-4cca-9f53-213183fbf04c"/>
    <xsd:import namespace="5054ab37-1fa4-41b5-9a77-402c3547c3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9be3e-4023-4cca-9f53-213183fbf0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433a4ab3-eab2-475d-bc33-f254ea4b3c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4ab37-1fa4-41b5-9a77-402c3547c35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694abf8-2e32-42cd-aae1-afb14d73e266}" ma:internalName="TaxCatchAll" ma:showField="CatchAllData" ma:web="5054ab37-1fa4-41b5-9a77-402c3547c3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0429DF-CCE1-4A5B-B496-268225C115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69be3e-4023-4cca-9f53-213183fbf04c"/>
    <ds:schemaRef ds:uri="5054ab37-1fa4-41b5-9a77-402c3547c3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1A2690-3A45-4D75-A06E-900A59548B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1760</Words>
  <Application>Microsoft Macintosh PowerPoint</Application>
  <PresentationFormat>Bildschirmpräsentation (16:9)</PresentationFormat>
  <Paragraphs>589</Paragraphs>
  <Slides>23</Slides>
  <Notes>17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33" baseType="lpstr">
      <vt:lpstr>Aptos</vt:lpstr>
      <vt:lpstr>Aptos Display</vt:lpstr>
      <vt:lpstr>Aptos Light</vt:lpstr>
      <vt:lpstr>Arial</vt:lpstr>
      <vt:lpstr>Eurostile</vt:lpstr>
      <vt:lpstr>Helvetica</vt:lpstr>
      <vt:lpstr>Helvetica Neue</vt:lpstr>
      <vt:lpstr>Verdana</vt:lpstr>
      <vt:lpstr>Wingdings</vt:lpstr>
      <vt:lpstr>Standarddesign</vt:lpstr>
      <vt:lpstr>PowerPoint-Präsentation</vt:lpstr>
      <vt:lpstr>Befragungsdesign | Beschreibung der Untersuchung</vt:lpstr>
      <vt:lpstr>PowerPoint-Präsentation</vt:lpstr>
      <vt:lpstr>Beschreibung der Stichprobe (Kindergartenpädagog:innen)</vt:lpstr>
      <vt:lpstr>Beschreibung der Stichprobe (Kindergartenpädagog:innen)</vt:lpstr>
      <vt:lpstr>PowerPoint-Präsentation</vt:lpstr>
      <vt:lpstr>Gemeinschaft &amp; Rahmenbedingungen im Kindergarten</vt:lpstr>
      <vt:lpstr>Verbesserung nötig in folgenden Bereichen…</vt:lpstr>
      <vt:lpstr>Übersicht: Wichtigkeit von und Zufriedenheit mit Rahmenbedingungen im Kindergarten</vt:lpstr>
      <vt:lpstr>Kompetenzen, die im Kindergarten übermittelt werden</vt:lpstr>
      <vt:lpstr>Berufliche Rahmenbedingungen im Kindergarten</vt:lpstr>
      <vt:lpstr>Verbesserung nötig in folgenden Bereichen…</vt:lpstr>
      <vt:lpstr>Übersicht: Wichtigkeit von und Zufriedenheit mit  beruflichen Rahmenbedingungen </vt:lpstr>
      <vt:lpstr>Offenheit des Bildungssystems Unterbrechung der Tätigkeit</vt:lpstr>
      <vt:lpstr>Zustimmung zu Aussagen</vt:lpstr>
      <vt:lpstr>Kooperation und Austausch…</vt:lpstr>
      <vt:lpstr>Einschätzung darüber, wie nützlich … wären</vt:lpstr>
      <vt:lpstr>Bereiche, in denen zusätzliche finanzielle Mittel eingesetzt würden</vt:lpstr>
      <vt:lpstr>Gesamtzufriedenheit mit Bildungs- und Schulsystem</vt:lpstr>
      <vt:lpstr>Offene Frage: Verbesserungen im Bildungssystem</vt:lpstr>
      <vt:lpstr>Einfluss durch psychische und soziale Situation der Kinder</vt:lpstr>
      <vt:lpstr>Psychische und soziale Belastung der Kinder</vt:lpstr>
      <vt:lpstr>Rückfragen/Kontakt</vt:lpstr>
    </vt:vector>
  </TitlesOfParts>
  <Company>TU Wien - Studentenversion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Christina Matzka</dc:creator>
  <cp:lastModifiedBy>Sarah Bretschneider</cp:lastModifiedBy>
  <cp:revision>6238</cp:revision>
  <cp:lastPrinted>2025-05-06T16:28:59Z</cp:lastPrinted>
  <dcterms:created xsi:type="dcterms:W3CDTF">2007-03-01T14:43:14Z</dcterms:created>
  <dcterms:modified xsi:type="dcterms:W3CDTF">2025-05-27T13:59:33Z</dcterms:modified>
</cp:coreProperties>
</file>